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9" r:id="rId3"/>
    <p:sldId id="260" r:id="rId4"/>
    <p:sldId id="261" r:id="rId5"/>
    <p:sldId id="262" r:id="rId6"/>
    <p:sldId id="263" r:id="rId7"/>
    <p:sldId id="264" r:id="rId8"/>
    <p:sldId id="265" r:id="rId9"/>
    <p:sldId id="266" r:id="rId10"/>
    <p:sldId id="267" r:id="rId11"/>
    <p:sldId id="268" r:id="rId12"/>
    <p:sldId id="269" r:id="rId13"/>
    <p:sldId id="270" r:id="rId14"/>
    <p:sldId id="272" r:id="rId15"/>
    <p:sldId id="271" r:id="rId16"/>
    <p:sldId id="273" r:id="rId17"/>
    <p:sldId id="274" r:id="rId18"/>
    <p:sldId id="275" r:id="rId19"/>
    <p:sldId id="276"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ltLang="zh-CN"/>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ltLang="zh-CN"/>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5/19/2021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5/19/2021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5/19/2021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5/19/2021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ltLang="zh-CN"/>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5/19/2021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ltLang="zh-CN"/>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5/19/2021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ltLang="zh-CN"/>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5/19/2021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5/19/2021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5/19/2021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ltLang="zh-CN"/>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5/19/2021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ltLang="zh-CN"/>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5/19/2021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ltLang="zh-CN"/>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5/19/2021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cisc3002api.boxz.dev/getrank" TargetMode="External"/><Relationship Id="rId2" Type="http://schemas.openxmlformats.org/officeDocument/2006/relationships/hyperlink" Target="https://api_server/submitrank/?username=test&amp;email=test@test.com&amp;score=8"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BoxMars/AndroidDevCourseProject"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auth0.com/" TargetMode="Externa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cisc3002api.boxz.dev/songs" TargetMode="External"/><Relationship Id="rId2" Type="http://schemas.openxmlformats.org/officeDocument/2006/relationships/hyperlink" Target="https://cisc3002api.boxz.dev/version"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altLang="zh-CN" sz="5400" dirty="0"/>
              <a:t>Course Project</a:t>
            </a:r>
            <a:br>
              <a:rPr lang="en-US" altLang="zh-CN" sz="5400" dirty="0"/>
            </a:br>
            <a:r>
              <a:rPr lang="en-US" altLang="zh-CN" sz="4400" dirty="0"/>
              <a:t>CISC3002</a:t>
            </a:r>
            <a:endParaRPr lang="en-US" sz="54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sz="2400" dirty="0">
                <a:solidFill>
                  <a:schemeClr val="tx1">
                    <a:lumMod val="85000"/>
                    <a:lumOff val="15000"/>
                  </a:schemeClr>
                </a:solidFill>
              </a:rPr>
              <a:t>Zhang Huakang</a:t>
            </a:r>
          </a:p>
          <a:p>
            <a:r>
              <a:rPr lang="en-US" dirty="0">
                <a:solidFill>
                  <a:schemeClr val="tx1">
                    <a:lumMod val="85000"/>
                    <a:lumOff val="15000"/>
                  </a:schemeClr>
                </a:solidFill>
              </a:rPr>
              <a:t>DB927606</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A30AD-10EE-47A1-AA0C-266C968E5CBE}"/>
              </a:ext>
            </a:extLst>
          </p:cNvPr>
          <p:cNvSpPr>
            <a:spLocks noGrp="1"/>
          </p:cNvSpPr>
          <p:nvPr>
            <p:ph type="title"/>
          </p:nvPr>
        </p:nvSpPr>
        <p:spPr/>
        <p:txBody>
          <a:bodyPr/>
          <a:lstStyle/>
          <a:p>
            <a:r>
              <a:rPr lang="en-US" altLang="zh-CN" dirty="0"/>
              <a:t>Details-Countdown Timer</a:t>
            </a:r>
            <a:endParaRPr lang="zh-CN" altLang="en-US" dirty="0"/>
          </a:p>
        </p:txBody>
      </p:sp>
      <p:sp>
        <p:nvSpPr>
          <p:cNvPr id="3" name="Content Placeholder 2">
            <a:extLst>
              <a:ext uri="{FF2B5EF4-FFF2-40B4-BE49-F238E27FC236}">
                <a16:creationId xmlns:a16="http://schemas.microsoft.com/office/drawing/2014/main" id="{B07BE4B8-9F63-408E-91BE-3E8C6B9F8ADA}"/>
              </a:ext>
            </a:extLst>
          </p:cNvPr>
          <p:cNvSpPr>
            <a:spLocks noGrp="1"/>
          </p:cNvSpPr>
          <p:nvPr>
            <p:ph idx="1"/>
          </p:nvPr>
        </p:nvSpPr>
        <p:spPr>
          <a:xfrm>
            <a:off x="8531604" y="2108201"/>
            <a:ext cx="2624076" cy="3760891"/>
          </a:xfrm>
        </p:spPr>
        <p:txBody>
          <a:bodyPr/>
          <a:lstStyle/>
          <a:p>
            <a:r>
              <a:rPr lang="en-US" altLang="zh-CN" dirty="0"/>
              <a:t>User can submit his/her answers before within the specified time, or answers are automatically submitted, when time runs out.</a:t>
            </a:r>
            <a:endParaRPr lang="zh-CN" altLang="en-US" dirty="0"/>
          </a:p>
        </p:txBody>
      </p:sp>
      <p:sp>
        <p:nvSpPr>
          <p:cNvPr id="5" name="TextBox 4">
            <a:extLst>
              <a:ext uri="{FF2B5EF4-FFF2-40B4-BE49-F238E27FC236}">
                <a16:creationId xmlns:a16="http://schemas.microsoft.com/office/drawing/2014/main" id="{064C2A93-20FC-4EC7-9780-414BFF488763}"/>
              </a:ext>
            </a:extLst>
          </p:cNvPr>
          <p:cNvSpPr txBox="1"/>
          <p:nvPr/>
        </p:nvSpPr>
        <p:spPr>
          <a:xfrm>
            <a:off x="1097279" y="2108201"/>
            <a:ext cx="7753105" cy="3323987"/>
          </a:xfrm>
          <a:prstGeom prst="rect">
            <a:avLst/>
          </a:prstGeom>
          <a:noFill/>
        </p:spPr>
        <p:txBody>
          <a:bodyPr wrap="square">
            <a:spAutoFit/>
          </a:bodyPr>
          <a:lstStyle/>
          <a:p>
            <a:r>
              <a:rPr lang="en-US" altLang="zh-CN" sz="1400" b="0" dirty="0" err="1">
                <a:solidFill>
                  <a:srgbClr val="383A42"/>
                </a:solidFill>
                <a:effectLst/>
                <a:latin typeface="Fira Code" panose="020B0809050000020004" pitchFamily="49" charset="0"/>
              </a:rPr>
              <a:t>countDownTimer</a:t>
            </a:r>
            <a:r>
              <a:rPr lang="en-US" altLang="zh-CN" sz="1400" b="0" dirty="0">
                <a:solidFill>
                  <a:srgbClr val="383A42"/>
                </a:solidFill>
                <a:effectLst/>
                <a:latin typeface="Fira Code" panose="020B0809050000020004" pitchFamily="49" charset="0"/>
              </a:rPr>
              <a:t>=</a:t>
            </a:r>
            <a:r>
              <a:rPr lang="en-US" altLang="zh-CN" sz="1400" b="0" dirty="0">
                <a:solidFill>
                  <a:srgbClr val="A626A4"/>
                </a:solidFill>
                <a:effectLst/>
                <a:latin typeface="Fira Code" panose="020B0809050000020004" pitchFamily="49" charset="0"/>
              </a:rPr>
              <a:t>new</a:t>
            </a:r>
            <a:r>
              <a:rPr lang="en-US" altLang="zh-CN" sz="1400" b="0" dirty="0">
                <a:solidFill>
                  <a:srgbClr val="383A42"/>
                </a:solidFill>
                <a:effectLst/>
                <a:latin typeface="Fira Code" panose="020B0809050000020004" pitchFamily="49" charset="0"/>
              </a:rPr>
              <a:t> </a:t>
            </a:r>
            <a:r>
              <a:rPr lang="en-US" altLang="zh-CN" sz="1400" b="0" dirty="0" err="1">
                <a:solidFill>
                  <a:srgbClr val="4078F2"/>
                </a:solidFill>
                <a:effectLst/>
                <a:latin typeface="Fira Code" panose="020B0809050000020004" pitchFamily="49" charset="0"/>
              </a:rPr>
              <a:t>CountDownTimer</a:t>
            </a:r>
            <a:r>
              <a:rPr lang="en-US" altLang="zh-CN" sz="1400" b="0" dirty="0">
                <a:solidFill>
                  <a:srgbClr val="383A42"/>
                </a:solidFill>
                <a:effectLst/>
                <a:latin typeface="Fira Code" panose="020B0809050000020004" pitchFamily="49" charset="0"/>
              </a:rPr>
              <a:t>(</a:t>
            </a:r>
            <a:r>
              <a:rPr lang="en-US" altLang="zh-CN" sz="1400" b="0" dirty="0">
                <a:solidFill>
                  <a:srgbClr val="986801"/>
                </a:solidFill>
                <a:effectLst/>
                <a:latin typeface="Fira Code" panose="020B0809050000020004" pitchFamily="49" charset="0"/>
              </a:rPr>
              <a:t>300000</a:t>
            </a:r>
            <a:r>
              <a:rPr lang="en-US" altLang="zh-CN" sz="1400" b="0" dirty="0">
                <a:solidFill>
                  <a:srgbClr val="383A42"/>
                </a:solidFill>
                <a:effectLst/>
                <a:latin typeface="Fira Code" panose="020B0809050000020004" pitchFamily="49" charset="0"/>
              </a:rPr>
              <a:t>,</a:t>
            </a:r>
            <a:r>
              <a:rPr lang="en-US" altLang="zh-CN" sz="1400" b="0" dirty="0">
                <a:solidFill>
                  <a:srgbClr val="986801"/>
                </a:solidFill>
                <a:effectLst/>
                <a:latin typeface="Fira Code" panose="020B0809050000020004" pitchFamily="49" charset="0"/>
              </a:rPr>
              <a:t>1000</a:t>
            </a:r>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Override</a:t>
            </a:r>
            <a:endParaRPr lang="en-US" altLang="zh-CN" sz="1400" b="0" dirty="0">
              <a:solidFill>
                <a:srgbClr val="383A42"/>
              </a:solidFill>
              <a:effectLst/>
              <a:latin typeface="Fira Code" panose="020B0809050000020004" pitchFamily="49" charset="0"/>
            </a:endParaRPr>
          </a:p>
          <a:p>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public</a:t>
            </a:r>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void</a:t>
            </a:r>
            <a:r>
              <a:rPr lang="en-US" altLang="zh-CN" sz="1400" b="0" dirty="0">
                <a:solidFill>
                  <a:srgbClr val="383A42"/>
                </a:solidFill>
                <a:effectLst/>
                <a:latin typeface="Fira Code" panose="020B0809050000020004" pitchFamily="49" charset="0"/>
              </a:rPr>
              <a:t> </a:t>
            </a:r>
            <a:r>
              <a:rPr lang="en-US" altLang="zh-CN" sz="1400" b="0" dirty="0" err="1">
                <a:solidFill>
                  <a:srgbClr val="4078F2"/>
                </a:solidFill>
                <a:effectLst/>
                <a:latin typeface="Fira Code" panose="020B0809050000020004" pitchFamily="49" charset="0"/>
              </a:rPr>
              <a:t>onTick</a:t>
            </a:r>
            <a:r>
              <a:rPr lang="en-US" altLang="zh-CN" sz="1400" b="0" dirty="0">
                <a:solidFill>
                  <a:srgbClr val="383A42"/>
                </a:solidFill>
                <a:effectLst/>
                <a:latin typeface="Fira Code" panose="020B0809050000020004" pitchFamily="49" charset="0"/>
              </a:rPr>
              <a:t>(</a:t>
            </a:r>
            <a:r>
              <a:rPr lang="en-US" altLang="zh-CN" sz="1400" b="0" dirty="0">
                <a:solidFill>
                  <a:srgbClr val="A626A4"/>
                </a:solidFill>
                <a:effectLst/>
                <a:latin typeface="Fira Code" panose="020B0809050000020004" pitchFamily="49" charset="0"/>
              </a:rPr>
              <a:t>long</a:t>
            </a:r>
            <a:r>
              <a:rPr lang="en-US" altLang="zh-CN" sz="1400" b="0" dirty="0">
                <a:solidFill>
                  <a:srgbClr val="383A42"/>
                </a:solidFill>
                <a:effectLst/>
                <a:latin typeface="Fira Code" panose="020B0809050000020004" pitchFamily="49" charset="0"/>
              </a:rPr>
              <a:t> </a:t>
            </a:r>
            <a:r>
              <a:rPr lang="en-US" altLang="zh-CN" sz="1400" b="0" dirty="0" err="1">
                <a:solidFill>
                  <a:srgbClr val="383A42"/>
                </a:solidFill>
                <a:effectLst/>
                <a:latin typeface="Fira Code" panose="020B0809050000020004" pitchFamily="49" charset="0"/>
              </a:rPr>
              <a:t>millisUntilFinished</a:t>
            </a:r>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err="1">
                <a:solidFill>
                  <a:srgbClr val="A626A4"/>
                </a:solidFill>
                <a:effectLst/>
                <a:latin typeface="Fira Code" panose="020B0809050000020004" pitchFamily="49" charset="0"/>
              </a:rPr>
              <a:t>TextView</a:t>
            </a:r>
            <a:r>
              <a:rPr lang="en-US" altLang="zh-CN" sz="1400" b="0" dirty="0">
                <a:solidFill>
                  <a:srgbClr val="E45649"/>
                </a:solidFill>
                <a:effectLst/>
                <a:latin typeface="Fira Code" panose="020B0809050000020004" pitchFamily="49" charset="0"/>
              </a:rPr>
              <a:t> </a:t>
            </a:r>
            <a:r>
              <a:rPr lang="en-US" altLang="zh-CN" sz="1400" b="0" dirty="0" err="1">
                <a:solidFill>
                  <a:srgbClr val="E45649"/>
                </a:solidFill>
                <a:effectLst/>
                <a:latin typeface="Fira Code" panose="020B0809050000020004" pitchFamily="49" charset="0"/>
              </a:rPr>
              <a:t>textView</a:t>
            </a:r>
            <a:r>
              <a:rPr lang="en-US" altLang="zh-CN" sz="1400" b="0" dirty="0">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findViewById</a:t>
            </a:r>
            <a:r>
              <a:rPr lang="en-US" altLang="zh-CN" sz="1400" b="0" dirty="0">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R</a:t>
            </a:r>
            <a:r>
              <a:rPr lang="en-US" altLang="zh-CN" sz="1400" b="0" dirty="0" err="1">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id</a:t>
            </a:r>
            <a:r>
              <a:rPr lang="en-US" altLang="zh-CN" sz="1400" b="0" dirty="0" err="1">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timerTextView</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r>
              <a:rPr lang="en-US" altLang="zh-CN" sz="1400" b="0" dirty="0" err="1">
                <a:solidFill>
                  <a:srgbClr val="E45649"/>
                </a:solidFill>
                <a:effectLst/>
                <a:latin typeface="Fira Code" panose="020B0809050000020004" pitchFamily="49" charset="0"/>
              </a:rPr>
              <a:t>textView</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setText</a:t>
            </a:r>
            <a:r>
              <a:rPr lang="en-US" altLang="zh-CN" sz="1400" b="0" dirty="0">
                <a:solidFill>
                  <a:srgbClr val="383A42"/>
                </a:solidFill>
                <a:effectLst/>
                <a:latin typeface="Fira Code" panose="020B0809050000020004" pitchFamily="49" charset="0"/>
              </a:rPr>
              <a:t>(</a:t>
            </a:r>
            <a:r>
              <a:rPr lang="en-US" altLang="zh-CN" sz="1400" b="0" dirty="0" err="1">
                <a:solidFill>
                  <a:srgbClr val="383A42"/>
                </a:solidFill>
                <a:effectLst/>
                <a:latin typeface="Fira Code" panose="020B0809050000020004" pitchFamily="49" charset="0"/>
              </a:rPr>
              <a:t>millisUntilFinished</a:t>
            </a:r>
            <a:r>
              <a:rPr lang="en-US" altLang="zh-CN" sz="1400" b="0" dirty="0">
                <a:solidFill>
                  <a:srgbClr val="383A42"/>
                </a:solidFill>
                <a:effectLst/>
                <a:latin typeface="Fira Code" panose="020B0809050000020004" pitchFamily="49" charset="0"/>
              </a:rPr>
              <a:t>/</a:t>
            </a:r>
            <a:r>
              <a:rPr lang="en-US" altLang="zh-CN" sz="1400" b="0" dirty="0">
                <a:solidFill>
                  <a:srgbClr val="986801"/>
                </a:solidFill>
                <a:effectLst/>
                <a:latin typeface="Fira Code" panose="020B0809050000020004" pitchFamily="49" charset="0"/>
              </a:rPr>
              <a:t>1000</a:t>
            </a:r>
            <a:r>
              <a:rPr lang="en-US" altLang="zh-CN" sz="1400" b="0" dirty="0">
                <a:solidFill>
                  <a:srgbClr val="383A42"/>
                </a:solidFill>
                <a:effectLst/>
                <a:latin typeface="Fira Code" panose="020B0809050000020004" pitchFamily="49" charset="0"/>
              </a:rPr>
              <a:t>+</a:t>
            </a:r>
            <a:r>
              <a:rPr lang="en-US" altLang="zh-CN" sz="1400" b="0" dirty="0">
                <a:solidFill>
                  <a:srgbClr val="50A14F"/>
                </a:solidFill>
                <a:effectLst/>
                <a:latin typeface="Fira Code" panose="020B0809050000020004" pitchFamily="49" charset="0"/>
              </a:rPr>
              <a:t>"s/300s"</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p>
          <a:p>
            <a:br>
              <a:rPr lang="en-US" altLang="zh-CN" sz="1400" b="0" dirty="0">
                <a:solidFill>
                  <a:srgbClr val="383A42"/>
                </a:solidFill>
                <a:effectLst/>
                <a:latin typeface="Fira Code" panose="020B0809050000020004" pitchFamily="49" charset="0"/>
              </a:rPr>
            </a:br>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Override</a:t>
            </a:r>
            <a:endParaRPr lang="en-US" altLang="zh-CN" sz="1400" b="0" dirty="0">
              <a:solidFill>
                <a:srgbClr val="383A42"/>
              </a:solidFill>
              <a:effectLst/>
              <a:latin typeface="Fira Code" panose="020B0809050000020004" pitchFamily="49" charset="0"/>
            </a:endParaRPr>
          </a:p>
          <a:p>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public</a:t>
            </a:r>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void</a:t>
            </a:r>
            <a:r>
              <a:rPr lang="en-US" altLang="zh-CN" sz="1400" b="0" dirty="0">
                <a:solidFill>
                  <a:srgbClr val="383A42"/>
                </a:solidFill>
                <a:effectLst/>
                <a:latin typeface="Fira Code" panose="020B0809050000020004" pitchFamily="49" charset="0"/>
              </a:rPr>
              <a:t> </a:t>
            </a:r>
            <a:r>
              <a:rPr lang="en-US" altLang="zh-CN" sz="1400" b="0" dirty="0" err="1">
                <a:solidFill>
                  <a:srgbClr val="4078F2"/>
                </a:solidFill>
                <a:effectLst/>
                <a:latin typeface="Fira Code" panose="020B0809050000020004" pitchFamily="49" charset="0"/>
              </a:rPr>
              <a:t>onFinish</a:t>
            </a:r>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Intent</a:t>
            </a:r>
            <a:r>
              <a:rPr lang="en-US" altLang="zh-CN" sz="1400" b="0" dirty="0">
                <a:solidFill>
                  <a:srgbClr val="E45649"/>
                </a:solidFill>
                <a:effectLst/>
                <a:latin typeface="Fira Code" panose="020B0809050000020004" pitchFamily="49" charset="0"/>
              </a:rPr>
              <a:t> intent1</a:t>
            </a:r>
            <a:r>
              <a:rPr lang="en-US" altLang="zh-CN" sz="1400" b="0" dirty="0">
                <a:solidFill>
                  <a:srgbClr val="383A42"/>
                </a:solidFill>
                <a:effectLst/>
                <a:latin typeface="Fira Code" panose="020B0809050000020004" pitchFamily="49" charset="0"/>
              </a:rPr>
              <a:t>=</a:t>
            </a:r>
            <a:r>
              <a:rPr lang="en-US" altLang="zh-CN" sz="1400" b="0" dirty="0">
                <a:solidFill>
                  <a:srgbClr val="A626A4"/>
                </a:solidFill>
                <a:effectLst/>
                <a:latin typeface="Fira Code" panose="020B0809050000020004" pitchFamily="49" charset="0"/>
              </a:rPr>
              <a:t>new</a:t>
            </a:r>
            <a:r>
              <a:rPr lang="en-US" altLang="zh-CN" sz="1400" b="0" dirty="0">
                <a:solidFill>
                  <a:srgbClr val="383A42"/>
                </a:solidFill>
                <a:effectLst/>
                <a:latin typeface="Fira Code" panose="020B0809050000020004" pitchFamily="49" charset="0"/>
              </a:rPr>
              <a:t> </a:t>
            </a:r>
            <a:r>
              <a:rPr lang="en-US" altLang="zh-CN" sz="1400" b="0" dirty="0">
                <a:solidFill>
                  <a:srgbClr val="4078F2"/>
                </a:solidFill>
                <a:effectLst/>
                <a:latin typeface="Fira Code" panose="020B0809050000020004" pitchFamily="49" charset="0"/>
              </a:rPr>
              <a:t>Intent</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r>
              <a:rPr lang="en-US" altLang="zh-CN" sz="1400" b="0" dirty="0">
                <a:solidFill>
                  <a:srgbClr val="E45649"/>
                </a:solidFill>
                <a:effectLst/>
                <a:latin typeface="Fira Code" panose="020B0809050000020004" pitchFamily="49" charset="0"/>
              </a:rPr>
              <a:t>intent1</a:t>
            </a:r>
            <a:r>
              <a:rPr lang="en-US" altLang="zh-CN" sz="1400" b="0" dirty="0">
                <a:solidFill>
                  <a:srgbClr val="383A42"/>
                </a:solidFill>
                <a:effectLst/>
                <a:latin typeface="Fira Code" panose="020B0809050000020004" pitchFamily="49" charset="0"/>
              </a:rPr>
              <a:t>.</a:t>
            </a:r>
            <a:r>
              <a:rPr lang="en-US" altLang="zh-CN" sz="1400" b="0" dirty="0">
                <a:solidFill>
                  <a:srgbClr val="4078F2"/>
                </a:solidFill>
                <a:effectLst/>
                <a:latin typeface="Fira Code" panose="020B0809050000020004" pitchFamily="49" charset="0"/>
              </a:rPr>
              <a:t>setClass</a:t>
            </a:r>
            <a:r>
              <a:rPr lang="en-US" altLang="zh-CN" sz="1400" b="0" dirty="0">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getApplicationContext</a:t>
            </a:r>
            <a:r>
              <a:rPr lang="en-US" altLang="zh-CN" sz="1400" b="0" dirty="0">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ScoreActivity</a:t>
            </a:r>
            <a:r>
              <a:rPr lang="en-US" altLang="zh-CN" sz="1400" b="0" dirty="0" err="1">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class</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r>
              <a:rPr lang="en-US" altLang="zh-CN" sz="1400" b="0" dirty="0" err="1">
                <a:solidFill>
                  <a:srgbClr val="4078F2"/>
                </a:solidFill>
                <a:effectLst/>
                <a:latin typeface="Fira Code" panose="020B0809050000020004" pitchFamily="49" charset="0"/>
              </a:rPr>
              <a:t>startActivity</a:t>
            </a:r>
            <a:r>
              <a:rPr lang="en-US" altLang="zh-CN" sz="1400" b="0" dirty="0">
                <a:solidFill>
                  <a:srgbClr val="383A42"/>
                </a:solidFill>
                <a:effectLst/>
                <a:latin typeface="Fira Code" panose="020B0809050000020004" pitchFamily="49" charset="0"/>
              </a:rPr>
              <a:t>(intent1);</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a:t>
            </a:r>
          </a:p>
          <a:p>
            <a:r>
              <a:rPr lang="en-US" altLang="zh-CN" sz="1400" b="0" dirty="0" err="1">
                <a:solidFill>
                  <a:srgbClr val="E45649"/>
                </a:solidFill>
                <a:effectLst/>
                <a:latin typeface="Fira Code" panose="020B0809050000020004" pitchFamily="49" charset="0"/>
              </a:rPr>
              <a:t>countDownTimer</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start</a:t>
            </a:r>
            <a:r>
              <a:rPr lang="en-US" altLang="zh-CN" sz="1400" b="0" dirty="0">
                <a:solidFill>
                  <a:srgbClr val="383A42"/>
                </a:solidFill>
                <a:effectLst/>
                <a:latin typeface="Fira Code" panose="020B0809050000020004" pitchFamily="49" charset="0"/>
              </a:rPr>
              <a:t>();</a:t>
            </a:r>
          </a:p>
        </p:txBody>
      </p:sp>
    </p:spTree>
    <p:extLst>
      <p:ext uri="{BB962C8B-B14F-4D97-AF65-F5344CB8AC3E}">
        <p14:creationId xmlns:p14="http://schemas.microsoft.com/office/powerpoint/2010/main" val="30587316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47F41-506E-446E-949E-3E127D53E223}"/>
              </a:ext>
            </a:extLst>
          </p:cNvPr>
          <p:cNvSpPr>
            <a:spLocks noGrp="1"/>
          </p:cNvSpPr>
          <p:nvPr>
            <p:ph type="title"/>
          </p:nvPr>
        </p:nvSpPr>
        <p:spPr/>
        <p:txBody>
          <a:bodyPr/>
          <a:lstStyle/>
          <a:p>
            <a:r>
              <a:rPr lang="en-US" altLang="zh-CN" dirty="0"/>
              <a:t>Details-Cover image</a:t>
            </a:r>
            <a:endParaRPr lang="zh-CN" altLang="en-US" dirty="0"/>
          </a:p>
        </p:txBody>
      </p:sp>
      <p:sp>
        <p:nvSpPr>
          <p:cNvPr id="3" name="Content Placeholder 2">
            <a:extLst>
              <a:ext uri="{FF2B5EF4-FFF2-40B4-BE49-F238E27FC236}">
                <a16:creationId xmlns:a16="http://schemas.microsoft.com/office/drawing/2014/main" id="{BD31663F-ED0C-422D-BEF5-A5EEF1E0F393}"/>
              </a:ext>
            </a:extLst>
          </p:cNvPr>
          <p:cNvSpPr>
            <a:spLocks noGrp="1"/>
          </p:cNvSpPr>
          <p:nvPr>
            <p:ph idx="1"/>
          </p:nvPr>
        </p:nvSpPr>
        <p:spPr>
          <a:xfrm>
            <a:off x="1097280" y="4114766"/>
            <a:ext cx="10058400" cy="1754326"/>
          </a:xfrm>
        </p:spPr>
        <p:txBody>
          <a:bodyPr/>
          <a:lstStyle/>
          <a:p>
            <a:r>
              <a:rPr lang="en-US" altLang="zh-CN" b="0" dirty="0">
                <a:solidFill>
                  <a:srgbClr val="383A42"/>
                </a:solidFill>
                <a:effectLst/>
                <a:latin typeface="Fira Code" panose="020B0809050000020004" pitchFamily="49" charset="0"/>
              </a:rPr>
              <a:t>The cover image are directly from MP3 file's metadata. I use </a:t>
            </a:r>
            <a:r>
              <a:rPr lang="en-US" altLang="zh-CN" b="1" i="1" dirty="0" err="1">
                <a:solidFill>
                  <a:srgbClr val="383A42"/>
                </a:solidFill>
                <a:effectLst/>
                <a:latin typeface="Fira Code" panose="020B0809050000020004" pitchFamily="49" charset="0"/>
              </a:rPr>
              <a:t>MediaMetadataRetriever</a:t>
            </a:r>
            <a:r>
              <a:rPr lang="en-US" altLang="zh-CN" b="0" dirty="0">
                <a:solidFill>
                  <a:srgbClr val="383A42"/>
                </a:solidFill>
                <a:effectLst/>
                <a:latin typeface="Fira Code" panose="020B0809050000020004" pitchFamily="49" charset="0"/>
              </a:rPr>
              <a:t> to decode the information and show it on the screen.</a:t>
            </a:r>
          </a:p>
          <a:p>
            <a:endParaRPr lang="zh-CN" altLang="en-US" dirty="0"/>
          </a:p>
        </p:txBody>
      </p:sp>
      <p:sp>
        <p:nvSpPr>
          <p:cNvPr id="5" name="TextBox 4">
            <a:extLst>
              <a:ext uri="{FF2B5EF4-FFF2-40B4-BE49-F238E27FC236}">
                <a16:creationId xmlns:a16="http://schemas.microsoft.com/office/drawing/2014/main" id="{CAC40F5D-9EF2-4087-B540-7A33CE3BBB6A}"/>
              </a:ext>
            </a:extLst>
          </p:cNvPr>
          <p:cNvSpPr txBox="1"/>
          <p:nvPr/>
        </p:nvSpPr>
        <p:spPr>
          <a:xfrm>
            <a:off x="1097279" y="2054546"/>
            <a:ext cx="10058399" cy="1754326"/>
          </a:xfrm>
          <a:prstGeom prst="rect">
            <a:avLst/>
          </a:prstGeom>
          <a:noFill/>
        </p:spPr>
        <p:txBody>
          <a:bodyPr wrap="square">
            <a:spAutoFit/>
          </a:bodyPr>
          <a:lstStyle/>
          <a:p>
            <a:r>
              <a:rPr lang="en-US" altLang="zh-CN" b="0" dirty="0" err="1">
                <a:solidFill>
                  <a:srgbClr val="A626A4"/>
                </a:solidFill>
                <a:effectLst/>
                <a:latin typeface="Fira Code" panose="020B0809050000020004" pitchFamily="49" charset="0"/>
              </a:rPr>
              <a:t>MediaMetadataRetriever</a:t>
            </a:r>
            <a:r>
              <a:rPr lang="en-US" altLang="zh-CN" b="0" dirty="0">
                <a:solidFill>
                  <a:srgbClr val="E45649"/>
                </a:solidFill>
                <a:effectLst/>
                <a:latin typeface="Fira Code" panose="020B0809050000020004" pitchFamily="49" charset="0"/>
              </a:rPr>
              <a:t> </a:t>
            </a:r>
            <a:r>
              <a:rPr lang="en-US" altLang="zh-CN" b="0" dirty="0" err="1">
                <a:solidFill>
                  <a:srgbClr val="E45649"/>
                </a:solidFill>
                <a:effectLst/>
                <a:latin typeface="Fira Code" panose="020B0809050000020004" pitchFamily="49" charset="0"/>
              </a:rPr>
              <a:t>mmr</a:t>
            </a:r>
            <a:r>
              <a:rPr lang="en-US" altLang="zh-CN" b="0" dirty="0">
                <a:solidFill>
                  <a:srgbClr val="E45649"/>
                </a:solidFill>
                <a:effectLst/>
                <a:latin typeface="Fira Code" panose="020B0809050000020004" pitchFamily="49" charset="0"/>
              </a:rPr>
              <a:t> </a:t>
            </a:r>
            <a:r>
              <a:rPr lang="en-US" altLang="zh-CN" b="0" dirty="0">
                <a:solidFill>
                  <a:srgbClr val="383A42"/>
                </a:solidFill>
                <a:effectLst/>
                <a:latin typeface="Fira Code" panose="020B0809050000020004" pitchFamily="49" charset="0"/>
              </a:rPr>
              <a:t>= </a:t>
            </a:r>
            <a:r>
              <a:rPr lang="en-US" altLang="zh-CN" b="0" dirty="0">
                <a:solidFill>
                  <a:srgbClr val="A626A4"/>
                </a:solidFill>
                <a:effectLst/>
                <a:latin typeface="Fira Code" panose="020B0809050000020004" pitchFamily="49" charset="0"/>
              </a:rPr>
              <a:t>new</a:t>
            </a:r>
            <a:r>
              <a:rPr lang="en-US" altLang="zh-CN" b="0" dirty="0">
                <a:solidFill>
                  <a:srgbClr val="383A42"/>
                </a:solidFill>
                <a:effectLst/>
                <a:latin typeface="Fira Code" panose="020B0809050000020004" pitchFamily="49" charset="0"/>
              </a:rPr>
              <a:t> </a:t>
            </a:r>
            <a:r>
              <a:rPr lang="en-US" altLang="zh-CN" b="0" dirty="0" err="1">
                <a:solidFill>
                  <a:srgbClr val="4078F2"/>
                </a:solidFill>
                <a:effectLst/>
                <a:latin typeface="Fira Code" panose="020B0809050000020004" pitchFamily="49" charset="0"/>
              </a:rPr>
              <a:t>MediaMetadataRetriever</a:t>
            </a:r>
            <a:r>
              <a:rPr lang="en-US" altLang="zh-CN" b="0" dirty="0">
                <a:solidFill>
                  <a:srgbClr val="383A42"/>
                </a:solidFill>
                <a:effectLst/>
                <a:latin typeface="Fira Code" panose="020B0809050000020004" pitchFamily="49" charset="0"/>
              </a:rPr>
              <a:t>();</a:t>
            </a:r>
          </a:p>
          <a:p>
            <a:r>
              <a:rPr lang="en-US" altLang="zh-CN" b="0" dirty="0" err="1">
                <a:solidFill>
                  <a:srgbClr val="E45649"/>
                </a:solidFill>
                <a:effectLst/>
                <a:latin typeface="Fira Code" panose="020B0809050000020004" pitchFamily="49" charset="0"/>
              </a:rPr>
              <a:t>mmr</a:t>
            </a:r>
            <a:r>
              <a:rPr lang="en-US" altLang="zh-CN" b="0" dirty="0" err="1">
                <a:solidFill>
                  <a:srgbClr val="383A42"/>
                </a:solidFill>
                <a:effectLst/>
                <a:latin typeface="Fira Code" panose="020B0809050000020004" pitchFamily="49" charset="0"/>
              </a:rPr>
              <a:t>.</a:t>
            </a:r>
            <a:r>
              <a:rPr lang="en-US" altLang="zh-CN" b="0" dirty="0" err="1">
                <a:solidFill>
                  <a:srgbClr val="4078F2"/>
                </a:solidFill>
                <a:effectLst/>
                <a:latin typeface="Fira Code" panose="020B0809050000020004" pitchFamily="49" charset="0"/>
              </a:rPr>
              <a:t>setDataSource</a:t>
            </a:r>
            <a:r>
              <a:rPr lang="en-US" altLang="zh-CN" b="0" dirty="0">
                <a:solidFill>
                  <a:srgbClr val="383A42"/>
                </a:solidFill>
                <a:effectLst/>
                <a:latin typeface="Fira Code" panose="020B0809050000020004" pitchFamily="49" charset="0"/>
              </a:rPr>
              <a:t>(</a:t>
            </a:r>
            <a:r>
              <a:rPr lang="en-US" altLang="zh-CN" b="0" dirty="0" err="1">
                <a:solidFill>
                  <a:srgbClr val="E45649"/>
                </a:solidFill>
                <a:effectLst/>
                <a:latin typeface="Fira Code" panose="020B0809050000020004" pitchFamily="49" charset="0"/>
              </a:rPr>
              <a:t>String</a:t>
            </a:r>
            <a:r>
              <a:rPr lang="en-US" altLang="zh-CN" b="0" dirty="0" err="1">
                <a:solidFill>
                  <a:srgbClr val="383A42"/>
                </a:solidFill>
                <a:effectLst/>
                <a:latin typeface="Fira Code" panose="020B0809050000020004" pitchFamily="49" charset="0"/>
              </a:rPr>
              <a:t>.</a:t>
            </a:r>
            <a:r>
              <a:rPr lang="en-US" altLang="zh-CN" b="0" dirty="0" err="1">
                <a:solidFill>
                  <a:srgbClr val="4078F2"/>
                </a:solidFill>
                <a:effectLst/>
                <a:latin typeface="Fira Code" panose="020B0809050000020004" pitchFamily="49" charset="0"/>
              </a:rPr>
              <a:t>valueOf</a:t>
            </a:r>
            <a:r>
              <a:rPr lang="en-US" altLang="zh-CN" b="0" dirty="0">
                <a:solidFill>
                  <a:srgbClr val="383A42"/>
                </a:solidFill>
                <a:effectLst/>
                <a:latin typeface="Fira Code" panose="020B0809050000020004" pitchFamily="49" charset="0"/>
              </a:rPr>
              <a:t>(</a:t>
            </a:r>
            <a:r>
              <a:rPr lang="en-US" altLang="zh-CN" b="0" dirty="0">
                <a:solidFill>
                  <a:srgbClr val="A626A4"/>
                </a:solidFill>
                <a:effectLst/>
                <a:latin typeface="Fira Code" panose="020B0809050000020004" pitchFamily="49" charset="0"/>
              </a:rPr>
              <a:t>new</a:t>
            </a:r>
            <a:r>
              <a:rPr lang="en-US" altLang="zh-CN" b="0" dirty="0">
                <a:solidFill>
                  <a:srgbClr val="383A42"/>
                </a:solidFill>
                <a:effectLst/>
                <a:latin typeface="Fira Code" panose="020B0809050000020004" pitchFamily="49" charset="0"/>
              </a:rPr>
              <a:t> </a:t>
            </a:r>
            <a:r>
              <a:rPr lang="en-US" altLang="zh-CN" b="0" dirty="0">
                <a:solidFill>
                  <a:srgbClr val="4078F2"/>
                </a:solidFill>
                <a:effectLst/>
                <a:latin typeface="Fira Code" panose="020B0809050000020004" pitchFamily="49" charset="0"/>
              </a:rPr>
              <a:t>File</a:t>
            </a:r>
            <a:r>
              <a:rPr lang="en-US" altLang="zh-CN" b="0" dirty="0">
                <a:solidFill>
                  <a:srgbClr val="383A42"/>
                </a:solidFill>
                <a:effectLst/>
                <a:latin typeface="Fira Code" panose="020B0809050000020004" pitchFamily="49" charset="0"/>
              </a:rPr>
              <a:t>(</a:t>
            </a:r>
            <a:r>
              <a:rPr lang="en-US" altLang="zh-CN" b="0" dirty="0" err="1">
                <a:solidFill>
                  <a:srgbClr val="4078F2"/>
                </a:solidFill>
                <a:effectLst/>
                <a:latin typeface="Fira Code" panose="020B0809050000020004" pitchFamily="49" charset="0"/>
              </a:rPr>
              <a:t>getActivity</a:t>
            </a:r>
            <a:r>
              <a:rPr lang="en-US" altLang="zh-CN" b="0" dirty="0">
                <a:solidFill>
                  <a:srgbClr val="383A42"/>
                </a:solidFill>
                <a:effectLst/>
                <a:latin typeface="Fira Code" panose="020B0809050000020004" pitchFamily="49" charset="0"/>
              </a:rPr>
              <a:t>().</a:t>
            </a:r>
            <a:r>
              <a:rPr lang="en-US" altLang="zh-CN" b="0" dirty="0" err="1">
                <a:solidFill>
                  <a:srgbClr val="4078F2"/>
                </a:solidFill>
                <a:effectLst/>
                <a:latin typeface="Fira Code" panose="020B0809050000020004" pitchFamily="49" charset="0"/>
              </a:rPr>
              <a:t>getFilesDir</a:t>
            </a:r>
            <a:r>
              <a:rPr lang="en-US" altLang="zh-CN" b="0" dirty="0">
                <a:solidFill>
                  <a:srgbClr val="383A42"/>
                </a:solidFill>
                <a:effectLst/>
                <a:latin typeface="Fira Code" panose="020B0809050000020004" pitchFamily="49" charset="0"/>
              </a:rPr>
              <a:t>(),</a:t>
            </a:r>
            <a:r>
              <a:rPr lang="en-US" altLang="zh-CN" b="0" dirty="0">
                <a:solidFill>
                  <a:srgbClr val="50A14F"/>
                </a:solidFill>
                <a:effectLst/>
                <a:latin typeface="Fira Code" panose="020B0809050000020004" pitchFamily="49" charset="0"/>
              </a:rPr>
              <a:t>"mp3 file name"</a:t>
            </a:r>
            <a:r>
              <a:rPr lang="en-US" altLang="zh-CN" b="0" dirty="0">
                <a:solidFill>
                  <a:srgbClr val="383A42"/>
                </a:solidFill>
                <a:effectLst/>
                <a:latin typeface="Fira Code" panose="020B0809050000020004" pitchFamily="49" charset="0"/>
              </a:rPr>
              <a:t>)));</a:t>
            </a:r>
          </a:p>
          <a:p>
            <a:r>
              <a:rPr lang="en-US" altLang="zh-CN" b="0" dirty="0">
                <a:solidFill>
                  <a:srgbClr val="C18401"/>
                </a:solidFill>
                <a:effectLst/>
                <a:latin typeface="Fira Code" panose="020B0809050000020004" pitchFamily="49" charset="0"/>
              </a:rPr>
              <a:t>byte</a:t>
            </a:r>
            <a:r>
              <a:rPr lang="en-US" altLang="zh-CN" b="0" dirty="0">
                <a:solidFill>
                  <a:srgbClr val="E45649"/>
                </a:solidFill>
                <a:effectLst/>
                <a:latin typeface="Fira Code" panose="020B0809050000020004" pitchFamily="49" charset="0"/>
              </a:rPr>
              <a:t> [] data </a:t>
            </a:r>
            <a:r>
              <a:rPr lang="en-US" altLang="zh-CN" b="0" dirty="0">
                <a:solidFill>
                  <a:srgbClr val="383A42"/>
                </a:solidFill>
                <a:effectLst/>
                <a:latin typeface="Fira Code" panose="020B0809050000020004" pitchFamily="49" charset="0"/>
              </a:rPr>
              <a:t>= </a:t>
            </a:r>
            <a:r>
              <a:rPr lang="en-US" altLang="zh-CN" b="0" dirty="0" err="1">
                <a:solidFill>
                  <a:srgbClr val="E45649"/>
                </a:solidFill>
                <a:effectLst/>
                <a:latin typeface="Fira Code" panose="020B0809050000020004" pitchFamily="49" charset="0"/>
              </a:rPr>
              <a:t>mmr</a:t>
            </a:r>
            <a:r>
              <a:rPr lang="en-US" altLang="zh-CN" b="0" dirty="0" err="1">
                <a:solidFill>
                  <a:srgbClr val="383A42"/>
                </a:solidFill>
                <a:effectLst/>
                <a:latin typeface="Fira Code" panose="020B0809050000020004" pitchFamily="49" charset="0"/>
              </a:rPr>
              <a:t>.</a:t>
            </a:r>
            <a:r>
              <a:rPr lang="en-US" altLang="zh-CN" b="0" dirty="0" err="1">
                <a:solidFill>
                  <a:srgbClr val="4078F2"/>
                </a:solidFill>
                <a:effectLst/>
                <a:latin typeface="Fira Code" panose="020B0809050000020004" pitchFamily="49" charset="0"/>
              </a:rPr>
              <a:t>getEmbeddedPicture</a:t>
            </a:r>
            <a:r>
              <a:rPr lang="en-US" altLang="zh-CN" b="0" dirty="0">
                <a:solidFill>
                  <a:srgbClr val="383A42"/>
                </a:solidFill>
                <a:effectLst/>
                <a:latin typeface="Fira Code" panose="020B0809050000020004" pitchFamily="49" charset="0"/>
              </a:rPr>
              <a:t>();</a:t>
            </a:r>
          </a:p>
          <a:p>
            <a:r>
              <a:rPr lang="en-US" altLang="zh-CN" b="0" dirty="0">
                <a:solidFill>
                  <a:srgbClr val="A626A4"/>
                </a:solidFill>
                <a:effectLst/>
                <a:latin typeface="Fira Code" panose="020B0809050000020004" pitchFamily="49" charset="0"/>
              </a:rPr>
              <a:t>Bitmap</a:t>
            </a:r>
            <a:r>
              <a:rPr lang="en-US" altLang="zh-CN" b="0" dirty="0">
                <a:solidFill>
                  <a:srgbClr val="E45649"/>
                </a:solidFill>
                <a:effectLst/>
                <a:latin typeface="Fira Code" panose="020B0809050000020004" pitchFamily="49" charset="0"/>
              </a:rPr>
              <a:t> </a:t>
            </a:r>
            <a:r>
              <a:rPr lang="en-US" altLang="zh-CN" b="0" dirty="0" err="1">
                <a:solidFill>
                  <a:srgbClr val="E45649"/>
                </a:solidFill>
                <a:effectLst/>
                <a:latin typeface="Fira Code" panose="020B0809050000020004" pitchFamily="49" charset="0"/>
              </a:rPr>
              <a:t>bitmap</a:t>
            </a:r>
            <a:r>
              <a:rPr lang="en-US" altLang="zh-CN" b="0" dirty="0">
                <a:solidFill>
                  <a:srgbClr val="E45649"/>
                </a:solidFill>
                <a:effectLst/>
                <a:latin typeface="Fira Code" panose="020B0809050000020004" pitchFamily="49" charset="0"/>
              </a:rPr>
              <a:t> </a:t>
            </a:r>
            <a:r>
              <a:rPr lang="en-US" altLang="zh-CN" b="0" dirty="0">
                <a:solidFill>
                  <a:srgbClr val="383A42"/>
                </a:solidFill>
                <a:effectLst/>
                <a:latin typeface="Fira Code" panose="020B0809050000020004" pitchFamily="49" charset="0"/>
              </a:rPr>
              <a:t>= </a:t>
            </a:r>
            <a:r>
              <a:rPr lang="en-US" altLang="zh-CN" b="0" dirty="0" err="1">
                <a:solidFill>
                  <a:srgbClr val="E45649"/>
                </a:solidFill>
                <a:effectLst/>
                <a:latin typeface="Fira Code" panose="020B0809050000020004" pitchFamily="49" charset="0"/>
              </a:rPr>
              <a:t>BitmapFactory</a:t>
            </a:r>
            <a:r>
              <a:rPr lang="en-US" altLang="zh-CN" b="0" dirty="0" err="1">
                <a:solidFill>
                  <a:srgbClr val="383A42"/>
                </a:solidFill>
                <a:effectLst/>
                <a:latin typeface="Fira Code" panose="020B0809050000020004" pitchFamily="49" charset="0"/>
              </a:rPr>
              <a:t>.</a:t>
            </a:r>
            <a:r>
              <a:rPr lang="en-US" altLang="zh-CN" b="0" dirty="0" err="1">
                <a:solidFill>
                  <a:srgbClr val="4078F2"/>
                </a:solidFill>
                <a:effectLst/>
                <a:latin typeface="Fira Code" panose="020B0809050000020004" pitchFamily="49" charset="0"/>
              </a:rPr>
              <a:t>decodeByteArray</a:t>
            </a:r>
            <a:r>
              <a:rPr lang="en-US" altLang="zh-CN" b="0" dirty="0">
                <a:solidFill>
                  <a:srgbClr val="383A42"/>
                </a:solidFill>
                <a:effectLst/>
                <a:latin typeface="Fira Code" panose="020B0809050000020004" pitchFamily="49" charset="0"/>
              </a:rPr>
              <a:t>(data, </a:t>
            </a:r>
            <a:r>
              <a:rPr lang="en-US" altLang="zh-CN" b="0" dirty="0">
                <a:solidFill>
                  <a:srgbClr val="986801"/>
                </a:solidFill>
                <a:effectLst/>
                <a:latin typeface="Fira Code" panose="020B0809050000020004" pitchFamily="49" charset="0"/>
              </a:rPr>
              <a:t>0</a:t>
            </a:r>
            <a:r>
              <a:rPr lang="en-US" altLang="zh-CN" b="0" dirty="0">
                <a:solidFill>
                  <a:srgbClr val="383A42"/>
                </a:solidFill>
                <a:effectLst/>
                <a:latin typeface="Fira Code" panose="020B0809050000020004" pitchFamily="49" charset="0"/>
              </a:rPr>
              <a:t>, </a:t>
            </a:r>
            <a:r>
              <a:rPr lang="en-US" altLang="zh-CN" b="0" dirty="0" err="1">
                <a:solidFill>
                  <a:srgbClr val="E45649"/>
                </a:solidFill>
                <a:effectLst/>
                <a:latin typeface="Fira Code" panose="020B0809050000020004" pitchFamily="49" charset="0"/>
              </a:rPr>
              <a:t>data</a:t>
            </a:r>
            <a:r>
              <a:rPr lang="en-US" altLang="zh-CN" b="0" dirty="0" err="1">
                <a:solidFill>
                  <a:srgbClr val="383A42"/>
                </a:solidFill>
                <a:effectLst/>
                <a:latin typeface="Fira Code" panose="020B0809050000020004" pitchFamily="49" charset="0"/>
              </a:rPr>
              <a:t>.</a:t>
            </a:r>
            <a:r>
              <a:rPr lang="en-US" altLang="zh-CN" b="0" dirty="0" err="1">
                <a:solidFill>
                  <a:srgbClr val="E45649"/>
                </a:solidFill>
                <a:effectLst/>
                <a:latin typeface="Fira Code" panose="020B0809050000020004" pitchFamily="49" charset="0"/>
              </a:rPr>
              <a:t>length</a:t>
            </a:r>
            <a:r>
              <a:rPr lang="en-US" altLang="zh-CN" b="0" dirty="0">
                <a:solidFill>
                  <a:srgbClr val="383A42"/>
                </a:solidFill>
                <a:effectLst/>
                <a:latin typeface="Fira Code" panose="020B0809050000020004" pitchFamily="49" charset="0"/>
              </a:rPr>
              <a:t>);</a:t>
            </a:r>
          </a:p>
          <a:p>
            <a:r>
              <a:rPr lang="en-US" altLang="zh-CN" b="0" dirty="0" err="1">
                <a:solidFill>
                  <a:srgbClr val="E45649"/>
                </a:solidFill>
                <a:effectLst/>
                <a:latin typeface="Fira Code" panose="020B0809050000020004" pitchFamily="49" charset="0"/>
              </a:rPr>
              <a:t>imageView</a:t>
            </a:r>
            <a:r>
              <a:rPr lang="en-US" altLang="zh-CN" b="0" dirty="0" err="1">
                <a:solidFill>
                  <a:srgbClr val="383A42"/>
                </a:solidFill>
                <a:effectLst/>
                <a:latin typeface="Fira Code" panose="020B0809050000020004" pitchFamily="49" charset="0"/>
              </a:rPr>
              <a:t>.</a:t>
            </a:r>
            <a:r>
              <a:rPr lang="en-US" altLang="zh-CN" b="0" dirty="0" err="1">
                <a:solidFill>
                  <a:srgbClr val="4078F2"/>
                </a:solidFill>
                <a:effectLst/>
                <a:latin typeface="Fira Code" panose="020B0809050000020004" pitchFamily="49" charset="0"/>
              </a:rPr>
              <a:t>setImageBitmap</a:t>
            </a:r>
            <a:r>
              <a:rPr lang="en-US" altLang="zh-CN" b="0" dirty="0">
                <a:solidFill>
                  <a:srgbClr val="383A42"/>
                </a:solidFill>
                <a:effectLst/>
                <a:latin typeface="Fira Code" panose="020B0809050000020004" pitchFamily="49" charset="0"/>
              </a:rPr>
              <a:t>(bitmap);</a:t>
            </a:r>
          </a:p>
        </p:txBody>
      </p:sp>
    </p:spTree>
    <p:extLst>
      <p:ext uri="{BB962C8B-B14F-4D97-AF65-F5344CB8AC3E}">
        <p14:creationId xmlns:p14="http://schemas.microsoft.com/office/powerpoint/2010/main" val="10231537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30D7D-7978-4334-B4D8-0B42575D3FC5}"/>
              </a:ext>
            </a:extLst>
          </p:cNvPr>
          <p:cNvSpPr>
            <a:spLocks noGrp="1"/>
          </p:cNvSpPr>
          <p:nvPr>
            <p:ph type="title"/>
          </p:nvPr>
        </p:nvSpPr>
        <p:spPr/>
        <p:txBody>
          <a:bodyPr/>
          <a:lstStyle/>
          <a:p>
            <a:r>
              <a:rPr lang="en-US" altLang="zh-CN" dirty="0"/>
              <a:t>Details-Music Seek Bar</a:t>
            </a:r>
            <a:endParaRPr lang="zh-CN" altLang="en-US" dirty="0"/>
          </a:p>
        </p:txBody>
      </p:sp>
      <p:sp>
        <p:nvSpPr>
          <p:cNvPr id="3" name="Content Placeholder 2">
            <a:extLst>
              <a:ext uri="{FF2B5EF4-FFF2-40B4-BE49-F238E27FC236}">
                <a16:creationId xmlns:a16="http://schemas.microsoft.com/office/drawing/2014/main" id="{32C9951A-BAC1-4180-874F-A67E5A16AF62}"/>
              </a:ext>
            </a:extLst>
          </p:cNvPr>
          <p:cNvSpPr>
            <a:spLocks noGrp="1"/>
          </p:cNvSpPr>
          <p:nvPr>
            <p:ph idx="1"/>
          </p:nvPr>
        </p:nvSpPr>
        <p:spPr>
          <a:xfrm>
            <a:off x="1097280" y="2108201"/>
            <a:ext cx="10058400" cy="853113"/>
          </a:xfrm>
        </p:spPr>
        <p:txBody>
          <a:bodyPr/>
          <a:lstStyle/>
          <a:p>
            <a:r>
              <a:rPr lang="en-US" altLang="zh-CN" dirty="0"/>
              <a:t>When the music starts, there will be a handler to get the current music playback progress and pass the data to </a:t>
            </a:r>
            <a:r>
              <a:rPr lang="en-US" altLang="zh-CN" dirty="0" err="1"/>
              <a:t>seekbar</a:t>
            </a:r>
            <a:r>
              <a:rPr lang="en-US" altLang="zh-CN" dirty="0"/>
              <a:t>.</a:t>
            </a:r>
            <a:endParaRPr lang="zh-CN" altLang="en-US" dirty="0"/>
          </a:p>
        </p:txBody>
      </p:sp>
      <p:sp>
        <p:nvSpPr>
          <p:cNvPr id="5" name="TextBox 4">
            <a:extLst>
              <a:ext uri="{FF2B5EF4-FFF2-40B4-BE49-F238E27FC236}">
                <a16:creationId xmlns:a16="http://schemas.microsoft.com/office/drawing/2014/main" id="{1BC46574-1563-4FFF-B2A7-23F268E68260}"/>
              </a:ext>
            </a:extLst>
          </p:cNvPr>
          <p:cNvSpPr txBox="1"/>
          <p:nvPr/>
        </p:nvSpPr>
        <p:spPr>
          <a:xfrm>
            <a:off x="1097280" y="3020037"/>
            <a:ext cx="10058400" cy="3108543"/>
          </a:xfrm>
          <a:prstGeom prst="rect">
            <a:avLst/>
          </a:prstGeom>
          <a:noFill/>
        </p:spPr>
        <p:txBody>
          <a:bodyPr wrap="square">
            <a:spAutoFit/>
          </a:bodyPr>
          <a:lstStyle/>
          <a:p>
            <a:r>
              <a:rPr lang="en-US" altLang="zh-CN" sz="1400" b="0" dirty="0">
                <a:solidFill>
                  <a:srgbClr val="A626A4"/>
                </a:solidFill>
                <a:effectLst/>
                <a:latin typeface="Fira Code" panose="020B0809050000020004" pitchFamily="49" charset="0"/>
              </a:rPr>
              <a:t>Handler</a:t>
            </a:r>
            <a:r>
              <a:rPr lang="en-US" altLang="zh-CN" sz="1400" b="0" dirty="0">
                <a:solidFill>
                  <a:srgbClr val="E45649"/>
                </a:solidFill>
                <a:effectLst/>
                <a:latin typeface="Fira Code" panose="020B0809050000020004" pitchFamily="49" charset="0"/>
              </a:rPr>
              <a:t> handler</a:t>
            </a:r>
            <a:r>
              <a:rPr lang="en-US" altLang="zh-CN" sz="1400" b="0" dirty="0">
                <a:solidFill>
                  <a:srgbClr val="383A42"/>
                </a:solidFill>
                <a:effectLst/>
                <a:latin typeface="Fira Code" panose="020B0809050000020004" pitchFamily="49" charset="0"/>
              </a:rPr>
              <a:t>=</a:t>
            </a:r>
            <a:r>
              <a:rPr lang="en-US" altLang="zh-CN" sz="1400" b="0" dirty="0">
                <a:solidFill>
                  <a:srgbClr val="A626A4"/>
                </a:solidFill>
                <a:effectLst/>
                <a:latin typeface="Fira Code" panose="020B0809050000020004" pitchFamily="49" charset="0"/>
              </a:rPr>
              <a:t>new</a:t>
            </a:r>
            <a:r>
              <a:rPr lang="en-US" altLang="zh-CN" sz="1400" b="0" dirty="0">
                <a:solidFill>
                  <a:srgbClr val="383A42"/>
                </a:solidFill>
                <a:effectLst/>
                <a:latin typeface="Fira Code" panose="020B0809050000020004" pitchFamily="49" charset="0"/>
              </a:rPr>
              <a:t> </a:t>
            </a:r>
            <a:r>
              <a:rPr lang="en-US" altLang="zh-CN" sz="1400" b="0" dirty="0">
                <a:solidFill>
                  <a:srgbClr val="4078F2"/>
                </a:solidFill>
                <a:effectLst/>
                <a:latin typeface="Fira Code" panose="020B0809050000020004" pitchFamily="49" charset="0"/>
              </a:rPr>
              <a:t>Handler</a:t>
            </a:r>
            <a:r>
              <a:rPr lang="en-US" altLang="zh-CN" sz="1400" b="0" dirty="0">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Looper</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myLooper</a:t>
            </a:r>
            <a:r>
              <a:rPr lang="en-US" altLang="zh-CN" sz="1400" b="0" dirty="0">
                <a:solidFill>
                  <a:srgbClr val="383A42"/>
                </a:solidFill>
                <a:effectLst/>
                <a:latin typeface="Fira Code" panose="020B0809050000020004" pitchFamily="49" charset="0"/>
              </a:rPr>
              <a:t>());</a:t>
            </a:r>
          </a:p>
          <a:p>
            <a:r>
              <a:rPr lang="en-US" altLang="zh-CN" sz="1400" b="0" dirty="0">
                <a:solidFill>
                  <a:srgbClr val="A626A4"/>
                </a:solidFill>
                <a:effectLst/>
                <a:latin typeface="Fira Code" panose="020B0809050000020004" pitchFamily="49" charset="0"/>
              </a:rPr>
              <a:t>Runnable</a:t>
            </a:r>
            <a:r>
              <a:rPr lang="en-US" altLang="zh-CN" sz="1400" b="0" dirty="0">
                <a:solidFill>
                  <a:srgbClr val="E45649"/>
                </a:solidFill>
                <a:effectLst/>
                <a:latin typeface="Fira Code" panose="020B0809050000020004" pitchFamily="49" charset="0"/>
              </a:rPr>
              <a:t> runnable</a:t>
            </a:r>
            <a:r>
              <a:rPr lang="en-US" altLang="zh-CN" sz="1400" b="0" dirty="0">
                <a:solidFill>
                  <a:srgbClr val="383A42"/>
                </a:solidFill>
                <a:effectLst/>
                <a:latin typeface="Fira Code" panose="020B0809050000020004" pitchFamily="49" charset="0"/>
              </a:rPr>
              <a:t>=</a:t>
            </a:r>
            <a:r>
              <a:rPr lang="en-US" altLang="zh-CN" sz="1400" b="0" dirty="0">
                <a:solidFill>
                  <a:srgbClr val="A626A4"/>
                </a:solidFill>
                <a:effectLst/>
                <a:latin typeface="Fira Code" panose="020B0809050000020004" pitchFamily="49" charset="0"/>
              </a:rPr>
              <a:t>new</a:t>
            </a:r>
            <a:r>
              <a:rPr lang="en-US" altLang="zh-CN" sz="1400" b="0" dirty="0">
                <a:solidFill>
                  <a:srgbClr val="383A42"/>
                </a:solidFill>
                <a:effectLst/>
                <a:latin typeface="Fira Code" panose="020B0809050000020004" pitchFamily="49" charset="0"/>
              </a:rPr>
              <a:t> </a:t>
            </a:r>
            <a:r>
              <a:rPr lang="en-US" altLang="zh-CN" sz="1400" b="0" dirty="0">
                <a:solidFill>
                  <a:srgbClr val="4078F2"/>
                </a:solidFill>
                <a:effectLst/>
                <a:latin typeface="Fira Code" panose="020B0809050000020004" pitchFamily="49" charset="0"/>
              </a:rPr>
              <a:t>Runnable</a:t>
            </a:r>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Override</a:t>
            </a:r>
            <a:endParaRPr lang="en-US" altLang="zh-CN" sz="1400" b="0" dirty="0">
              <a:solidFill>
                <a:srgbClr val="383A42"/>
              </a:solidFill>
              <a:effectLst/>
              <a:latin typeface="Fira Code" panose="020B0809050000020004" pitchFamily="49" charset="0"/>
            </a:endParaRPr>
          </a:p>
          <a:p>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public</a:t>
            </a:r>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void</a:t>
            </a:r>
            <a:r>
              <a:rPr lang="en-US" altLang="zh-CN" sz="1400" b="0" dirty="0">
                <a:solidFill>
                  <a:srgbClr val="383A42"/>
                </a:solidFill>
                <a:effectLst/>
                <a:latin typeface="Fira Code" panose="020B0809050000020004" pitchFamily="49" charset="0"/>
              </a:rPr>
              <a:t> </a:t>
            </a:r>
            <a:r>
              <a:rPr lang="en-US" altLang="zh-CN" sz="1400" b="0" dirty="0">
                <a:solidFill>
                  <a:srgbClr val="4078F2"/>
                </a:solidFill>
                <a:effectLst/>
                <a:latin typeface="Fira Code" panose="020B0809050000020004" pitchFamily="49" charset="0"/>
              </a:rPr>
              <a:t>run</a:t>
            </a:r>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if</a:t>
            </a:r>
            <a:r>
              <a:rPr lang="en-US" altLang="zh-CN" sz="1400" b="0" dirty="0">
                <a:solidFill>
                  <a:srgbClr val="383A42"/>
                </a:solidFill>
                <a:effectLst/>
                <a:latin typeface="Fira Code" panose="020B0809050000020004" pitchFamily="49" charset="0"/>
              </a:rPr>
              <a:t>(</a:t>
            </a:r>
            <a:r>
              <a:rPr lang="en-US" altLang="zh-CN" sz="1400" b="0" dirty="0" err="1">
                <a:solidFill>
                  <a:srgbClr val="383A42"/>
                </a:solidFill>
                <a:effectLst/>
                <a:latin typeface="Fira Code" panose="020B0809050000020004" pitchFamily="49" charset="0"/>
              </a:rPr>
              <a:t>mediaPlayer</a:t>
            </a:r>
            <a:r>
              <a:rPr lang="en-US" altLang="zh-CN" sz="1400" b="0" dirty="0">
                <a:solidFill>
                  <a:srgbClr val="383A42"/>
                </a:solidFill>
                <a:effectLst/>
                <a:latin typeface="Fira Code" panose="020B0809050000020004" pitchFamily="49" charset="0"/>
              </a:rPr>
              <a:t>!=</a:t>
            </a:r>
            <a:r>
              <a:rPr lang="en-US" altLang="zh-CN" sz="1400" b="0" dirty="0">
                <a:solidFill>
                  <a:srgbClr val="986801"/>
                </a:solidFill>
                <a:effectLst/>
                <a:latin typeface="Fira Code" panose="020B0809050000020004" pitchFamily="49" charset="0"/>
              </a:rPr>
              <a:t>null</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err="1">
                <a:solidFill>
                  <a:srgbClr val="E45649"/>
                </a:solidFill>
                <a:effectLst/>
                <a:latin typeface="Fira Code" panose="020B0809050000020004" pitchFamily="49" charset="0"/>
              </a:rPr>
              <a:t>seekBar</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setProgress</a:t>
            </a:r>
            <a:r>
              <a:rPr lang="en-US" altLang="zh-CN" sz="1400" b="0" dirty="0">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mediaPlayer</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getCurrentPosition</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r>
              <a:rPr lang="en-US" altLang="zh-CN" sz="1400" b="0" dirty="0" err="1">
                <a:solidFill>
                  <a:srgbClr val="E45649"/>
                </a:solidFill>
                <a:effectLst/>
                <a:latin typeface="Fira Code" panose="020B0809050000020004" pitchFamily="49" charset="0"/>
              </a:rPr>
              <a:t>handler</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postDelayed</a:t>
            </a:r>
            <a:r>
              <a:rPr lang="en-US" altLang="zh-CN" sz="1400" b="0" dirty="0">
                <a:solidFill>
                  <a:srgbClr val="383A42"/>
                </a:solidFill>
                <a:effectLst/>
                <a:latin typeface="Fira Code" panose="020B0809050000020004" pitchFamily="49" charset="0"/>
              </a:rPr>
              <a:t>(</a:t>
            </a:r>
            <a:r>
              <a:rPr lang="en-US" altLang="zh-CN" sz="1400" b="0" dirty="0">
                <a:solidFill>
                  <a:srgbClr val="E45649"/>
                </a:solidFill>
                <a:effectLst/>
                <a:latin typeface="Fira Code" panose="020B0809050000020004" pitchFamily="49" charset="0"/>
              </a:rPr>
              <a:t>this</a:t>
            </a:r>
            <a:r>
              <a:rPr lang="en-US" altLang="zh-CN" sz="1400" b="0" dirty="0">
                <a:solidFill>
                  <a:srgbClr val="383A42"/>
                </a:solidFill>
                <a:effectLst/>
                <a:latin typeface="Fira Code" panose="020B0809050000020004" pitchFamily="49" charset="0"/>
              </a:rPr>
              <a:t>, </a:t>
            </a:r>
            <a:r>
              <a:rPr lang="en-US" altLang="zh-CN" sz="1400" b="0" dirty="0">
                <a:solidFill>
                  <a:srgbClr val="986801"/>
                </a:solidFill>
                <a:effectLst/>
                <a:latin typeface="Fira Code" panose="020B0809050000020004" pitchFamily="49" charset="0"/>
              </a:rPr>
              <a:t>200</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a:t>
            </a:r>
          </a:p>
          <a:p>
            <a:r>
              <a:rPr lang="en-US" altLang="zh-CN" sz="1400" b="0" dirty="0" err="1">
                <a:solidFill>
                  <a:srgbClr val="E45649"/>
                </a:solidFill>
                <a:effectLst/>
                <a:latin typeface="Fira Code" panose="020B0809050000020004" pitchFamily="49" charset="0"/>
              </a:rPr>
              <a:t>mediaPlayer</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start</a:t>
            </a:r>
            <a:r>
              <a:rPr lang="en-US" altLang="zh-CN" sz="1400" b="0" dirty="0">
                <a:solidFill>
                  <a:srgbClr val="383A42"/>
                </a:solidFill>
                <a:effectLst/>
                <a:latin typeface="Fira Code" panose="020B0809050000020004" pitchFamily="49" charset="0"/>
              </a:rPr>
              <a:t>();</a:t>
            </a:r>
          </a:p>
          <a:p>
            <a:r>
              <a:rPr lang="en-US" altLang="zh-CN" sz="1400" b="0" dirty="0" err="1">
                <a:solidFill>
                  <a:srgbClr val="E45649"/>
                </a:solidFill>
                <a:effectLst/>
                <a:latin typeface="Fira Code" panose="020B0809050000020004" pitchFamily="49" charset="0"/>
              </a:rPr>
              <a:t>seekBar</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setMax</a:t>
            </a:r>
            <a:r>
              <a:rPr lang="en-US" altLang="zh-CN" sz="1400" b="0" dirty="0">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mediaPlayer</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getDuration</a:t>
            </a:r>
            <a:r>
              <a:rPr lang="en-US" altLang="zh-CN" sz="1400" b="0" dirty="0">
                <a:solidFill>
                  <a:srgbClr val="383A42"/>
                </a:solidFill>
                <a:effectLst/>
                <a:latin typeface="Fira Code" panose="020B0809050000020004" pitchFamily="49" charset="0"/>
              </a:rPr>
              <a:t>());</a:t>
            </a:r>
          </a:p>
          <a:p>
            <a:r>
              <a:rPr lang="en-US" altLang="zh-CN" sz="1400" b="0" dirty="0" err="1">
                <a:solidFill>
                  <a:srgbClr val="E45649"/>
                </a:solidFill>
                <a:effectLst/>
                <a:latin typeface="Fira Code" panose="020B0809050000020004" pitchFamily="49" charset="0"/>
              </a:rPr>
              <a:t>handler</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postDelayed</a:t>
            </a:r>
            <a:r>
              <a:rPr lang="en-US" altLang="zh-CN" sz="1400" b="0" dirty="0">
                <a:solidFill>
                  <a:srgbClr val="383A42"/>
                </a:solidFill>
                <a:effectLst/>
                <a:latin typeface="Fira Code" panose="020B0809050000020004" pitchFamily="49" charset="0"/>
              </a:rPr>
              <a:t>(runnable,</a:t>
            </a:r>
            <a:r>
              <a:rPr lang="en-US" altLang="zh-CN" sz="1400" b="0" dirty="0">
                <a:solidFill>
                  <a:srgbClr val="986801"/>
                </a:solidFill>
                <a:effectLst/>
                <a:latin typeface="Fira Code" panose="020B0809050000020004" pitchFamily="49" charset="0"/>
              </a:rPr>
              <a:t>200</a:t>
            </a:r>
            <a:r>
              <a:rPr lang="en-US" altLang="zh-CN" sz="1400" b="0" dirty="0">
                <a:solidFill>
                  <a:srgbClr val="383A42"/>
                </a:solidFill>
                <a:effectLst/>
                <a:latin typeface="Fira Code" panose="020B0809050000020004" pitchFamily="49" charset="0"/>
              </a:rPr>
              <a:t>);</a:t>
            </a:r>
            <a:endParaRPr lang="en-US" altLang="zh-CN" b="0" dirty="0">
              <a:solidFill>
                <a:srgbClr val="383A42"/>
              </a:solidFill>
              <a:effectLst/>
              <a:latin typeface="Fira Code" panose="020B0809050000020004" pitchFamily="49" charset="0"/>
            </a:endParaRPr>
          </a:p>
        </p:txBody>
      </p:sp>
    </p:spTree>
    <p:extLst>
      <p:ext uri="{BB962C8B-B14F-4D97-AF65-F5344CB8AC3E}">
        <p14:creationId xmlns:p14="http://schemas.microsoft.com/office/powerpoint/2010/main" val="25488376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BB8B6-990D-40B2-BB8D-A8CCD949F946}"/>
              </a:ext>
            </a:extLst>
          </p:cNvPr>
          <p:cNvSpPr>
            <a:spLocks noGrp="1"/>
          </p:cNvSpPr>
          <p:nvPr>
            <p:ph type="title"/>
          </p:nvPr>
        </p:nvSpPr>
        <p:spPr/>
        <p:txBody>
          <a:bodyPr/>
          <a:lstStyle/>
          <a:p>
            <a:r>
              <a:rPr lang="en-US" altLang="zh-CN" dirty="0"/>
              <a:t>Details-Previous and Next button</a:t>
            </a:r>
            <a:endParaRPr lang="zh-CN" altLang="en-US" dirty="0"/>
          </a:p>
        </p:txBody>
      </p:sp>
      <p:sp>
        <p:nvSpPr>
          <p:cNvPr id="3" name="Content Placeholder 2">
            <a:extLst>
              <a:ext uri="{FF2B5EF4-FFF2-40B4-BE49-F238E27FC236}">
                <a16:creationId xmlns:a16="http://schemas.microsoft.com/office/drawing/2014/main" id="{BCB6651E-CFED-4C6D-AC36-8F61B0B9A035}"/>
              </a:ext>
            </a:extLst>
          </p:cNvPr>
          <p:cNvSpPr>
            <a:spLocks noGrp="1"/>
          </p:cNvSpPr>
          <p:nvPr>
            <p:ph idx="1"/>
          </p:nvPr>
        </p:nvSpPr>
        <p:spPr>
          <a:xfrm>
            <a:off x="1097280" y="2108201"/>
            <a:ext cx="10058400" cy="702111"/>
          </a:xfrm>
        </p:spPr>
        <p:txBody>
          <a:bodyPr>
            <a:normAutofit lnSpcReduction="10000"/>
          </a:bodyPr>
          <a:lstStyle/>
          <a:p>
            <a:r>
              <a:rPr lang="en-US" altLang="zh-CN" dirty="0"/>
              <a:t>The buttons </a:t>
            </a:r>
            <a:r>
              <a:rPr lang="en-US" altLang="zh-CN" b="1" i="1" dirty="0"/>
              <a:t>Previous</a:t>
            </a:r>
            <a:r>
              <a:rPr lang="en-US" altLang="zh-CN" dirty="0"/>
              <a:t> and </a:t>
            </a:r>
            <a:r>
              <a:rPr lang="en-US" altLang="zh-CN" b="1" i="1" dirty="0"/>
              <a:t>Next</a:t>
            </a:r>
            <a:r>
              <a:rPr lang="en-US" altLang="zh-CN" dirty="0"/>
              <a:t> are in the </a:t>
            </a:r>
            <a:r>
              <a:rPr lang="en-US" altLang="zh-CN" b="1" i="1" dirty="0"/>
              <a:t>Fragment</a:t>
            </a:r>
            <a:r>
              <a:rPr lang="en-US" altLang="zh-CN" dirty="0"/>
              <a:t>. So, when we try to control the fragment by buttons:</a:t>
            </a:r>
            <a:endParaRPr lang="zh-CN" altLang="en-US" dirty="0"/>
          </a:p>
        </p:txBody>
      </p:sp>
      <p:sp>
        <p:nvSpPr>
          <p:cNvPr id="5" name="TextBox 4">
            <a:extLst>
              <a:ext uri="{FF2B5EF4-FFF2-40B4-BE49-F238E27FC236}">
                <a16:creationId xmlns:a16="http://schemas.microsoft.com/office/drawing/2014/main" id="{4038D2F9-132A-4C2B-BA30-641207DE3847}"/>
              </a:ext>
            </a:extLst>
          </p:cNvPr>
          <p:cNvSpPr txBox="1"/>
          <p:nvPr/>
        </p:nvSpPr>
        <p:spPr>
          <a:xfrm>
            <a:off x="1097279" y="2810312"/>
            <a:ext cx="10058399" cy="3416320"/>
          </a:xfrm>
          <a:prstGeom prst="rect">
            <a:avLst/>
          </a:prstGeom>
          <a:noFill/>
        </p:spPr>
        <p:txBody>
          <a:bodyPr wrap="square">
            <a:spAutoFit/>
          </a:bodyPr>
          <a:lstStyle/>
          <a:p>
            <a:r>
              <a:rPr lang="en-US" altLang="zh-CN" sz="1200" b="0" dirty="0">
                <a:solidFill>
                  <a:srgbClr val="A626A4"/>
                </a:solidFill>
                <a:effectLst/>
                <a:latin typeface="Fira Code" panose="020B0809050000020004" pitchFamily="49" charset="0"/>
              </a:rPr>
              <a:t>ViewPager2</a:t>
            </a:r>
            <a:r>
              <a:rPr lang="en-US" altLang="zh-CN" sz="1200" b="0" dirty="0">
                <a:solidFill>
                  <a:srgbClr val="E45649"/>
                </a:solidFill>
                <a:effectLst/>
                <a:latin typeface="Fira Code" panose="020B0809050000020004" pitchFamily="49" charset="0"/>
              </a:rPr>
              <a:t> viewPager2</a:t>
            </a:r>
            <a:r>
              <a:rPr lang="en-US" altLang="zh-CN" sz="1200" b="0" dirty="0">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getActivity</a:t>
            </a:r>
            <a:r>
              <a:rPr lang="en-US" altLang="zh-CN" sz="1200" b="0" dirty="0">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findViewById</a:t>
            </a:r>
            <a:r>
              <a:rPr lang="en-US" altLang="zh-CN" sz="1200" b="0" dirty="0">
                <a:solidFill>
                  <a:srgbClr val="383A42"/>
                </a:solidFill>
                <a:effectLst/>
                <a:latin typeface="Fira Code" panose="020B0809050000020004" pitchFamily="49" charset="0"/>
              </a:rPr>
              <a:t>(</a:t>
            </a:r>
            <a:r>
              <a:rPr lang="en-US" altLang="zh-CN" sz="1200" b="0" dirty="0" err="1">
                <a:solidFill>
                  <a:srgbClr val="E45649"/>
                </a:solidFill>
                <a:effectLst/>
                <a:latin typeface="Fira Code" panose="020B0809050000020004" pitchFamily="49" charset="0"/>
              </a:rPr>
              <a:t>R</a:t>
            </a:r>
            <a:r>
              <a:rPr lang="en-US" altLang="zh-CN" sz="1200" b="0" dirty="0" err="1">
                <a:solidFill>
                  <a:srgbClr val="383A42"/>
                </a:solidFill>
                <a:effectLst/>
                <a:latin typeface="Fira Code" panose="020B0809050000020004" pitchFamily="49" charset="0"/>
              </a:rPr>
              <a:t>.</a:t>
            </a:r>
            <a:r>
              <a:rPr lang="en-US" altLang="zh-CN" sz="1200" b="0" dirty="0" err="1">
                <a:solidFill>
                  <a:srgbClr val="E45649"/>
                </a:solidFill>
                <a:effectLst/>
                <a:latin typeface="Fira Code" panose="020B0809050000020004" pitchFamily="49" charset="0"/>
              </a:rPr>
              <a:t>id</a:t>
            </a:r>
            <a:r>
              <a:rPr lang="en-US" altLang="zh-CN" sz="1200" b="0" dirty="0" err="1">
                <a:solidFill>
                  <a:srgbClr val="383A42"/>
                </a:solidFill>
                <a:effectLst/>
                <a:latin typeface="Fira Code" panose="020B0809050000020004" pitchFamily="49" charset="0"/>
              </a:rPr>
              <a:t>.</a:t>
            </a:r>
            <a:r>
              <a:rPr lang="en-US" altLang="zh-CN" sz="1200" b="0" dirty="0" err="1">
                <a:solidFill>
                  <a:srgbClr val="E45649"/>
                </a:solidFill>
                <a:effectLst/>
                <a:latin typeface="Fira Code" panose="020B0809050000020004" pitchFamily="49" charset="0"/>
              </a:rPr>
              <a:t>viewPage</a:t>
            </a:r>
            <a:r>
              <a:rPr lang="en-US" altLang="zh-CN" sz="1200" b="0" dirty="0">
                <a:solidFill>
                  <a:srgbClr val="383A42"/>
                </a:solidFill>
                <a:effectLst/>
                <a:latin typeface="Fira Code" panose="020B0809050000020004" pitchFamily="49" charset="0"/>
              </a:rPr>
              <a:t>);</a:t>
            </a:r>
          </a:p>
          <a:p>
            <a:r>
              <a:rPr lang="en-US" altLang="zh-CN" sz="1200" b="0" dirty="0" err="1">
                <a:solidFill>
                  <a:srgbClr val="E45649"/>
                </a:solidFill>
                <a:effectLst/>
                <a:latin typeface="Fira Code" panose="020B0809050000020004" pitchFamily="49" charset="0"/>
              </a:rPr>
              <a:t>nextBtn</a:t>
            </a:r>
            <a:r>
              <a:rPr lang="en-US" altLang="zh-CN" sz="1200" b="0" dirty="0" err="1">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setOnClickListener</a:t>
            </a:r>
            <a:r>
              <a:rPr lang="en-US" altLang="zh-CN" sz="1200" b="0" dirty="0">
                <a:solidFill>
                  <a:srgbClr val="383A42"/>
                </a:solidFill>
                <a:effectLst/>
                <a:latin typeface="Fira Code" panose="020B0809050000020004" pitchFamily="49" charset="0"/>
              </a:rPr>
              <a:t>(</a:t>
            </a:r>
            <a:r>
              <a:rPr lang="en-US" altLang="zh-CN" sz="1200" b="0" dirty="0">
                <a:solidFill>
                  <a:srgbClr val="A626A4"/>
                </a:solidFill>
                <a:effectLst/>
                <a:latin typeface="Fira Code" panose="020B0809050000020004" pitchFamily="49" charset="0"/>
              </a:rPr>
              <a:t>new</a:t>
            </a:r>
            <a:r>
              <a:rPr lang="en-US" altLang="zh-CN" sz="1200" b="0" dirty="0">
                <a:solidFill>
                  <a:srgbClr val="383A42"/>
                </a:solidFill>
                <a:effectLst/>
                <a:latin typeface="Fira Code" panose="020B0809050000020004" pitchFamily="49" charset="0"/>
              </a:rPr>
              <a:t> </a:t>
            </a:r>
            <a:r>
              <a:rPr lang="en-US" altLang="zh-CN" sz="1200" b="0" dirty="0" err="1">
                <a:solidFill>
                  <a:srgbClr val="383A42"/>
                </a:solidFill>
                <a:effectLst/>
                <a:latin typeface="Fira Code" panose="020B0809050000020004" pitchFamily="49" charset="0"/>
              </a:rPr>
              <a:t>View.</a:t>
            </a:r>
            <a:r>
              <a:rPr lang="en-US" altLang="zh-CN" sz="1200" b="0" dirty="0" err="1">
                <a:solidFill>
                  <a:srgbClr val="4078F2"/>
                </a:solidFill>
                <a:effectLst/>
                <a:latin typeface="Fira Code" panose="020B0809050000020004" pitchFamily="49" charset="0"/>
              </a:rPr>
              <a:t>OnClickListener</a:t>
            </a:r>
            <a:r>
              <a:rPr lang="en-US" altLang="zh-CN" sz="1200" b="0" dirty="0">
                <a:solidFill>
                  <a:srgbClr val="383A42"/>
                </a:solidFill>
                <a:effectLst/>
                <a:latin typeface="Fira Code" panose="020B0809050000020004" pitchFamily="49" charset="0"/>
              </a:rPr>
              <a:t>() {</a:t>
            </a:r>
          </a:p>
          <a:p>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Override</a:t>
            </a:r>
            <a:endParaRPr lang="en-US" altLang="zh-CN" sz="1200" b="0" dirty="0">
              <a:solidFill>
                <a:srgbClr val="383A42"/>
              </a:solidFill>
              <a:effectLst/>
              <a:latin typeface="Fira Code" panose="020B0809050000020004" pitchFamily="49" charset="0"/>
            </a:endParaRPr>
          </a:p>
          <a:p>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public</a:t>
            </a:r>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void</a:t>
            </a:r>
            <a:r>
              <a:rPr lang="en-US" altLang="zh-CN" sz="1200" b="0" dirty="0">
                <a:solidFill>
                  <a:srgbClr val="383A42"/>
                </a:solidFill>
                <a:effectLst/>
                <a:latin typeface="Fira Code" panose="020B0809050000020004" pitchFamily="49" charset="0"/>
              </a:rPr>
              <a:t> </a:t>
            </a:r>
            <a:r>
              <a:rPr lang="en-US" altLang="zh-CN" sz="1200" b="0" dirty="0" err="1">
                <a:solidFill>
                  <a:srgbClr val="4078F2"/>
                </a:solidFill>
                <a:effectLst/>
                <a:latin typeface="Fira Code" panose="020B0809050000020004" pitchFamily="49" charset="0"/>
              </a:rPr>
              <a:t>onClick</a:t>
            </a:r>
            <a:r>
              <a:rPr lang="en-US" altLang="zh-CN" sz="1200" b="0" dirty="0">
                <a:solidFill>
                  <a:srgbClr val="383A42"/>
                </a:solidFill>
                <a:effectLst/>
                <a:latin typeface="Fira Code" panose="020B0809050000020004" pitchFamily="49" charset="0"/>
              </a:rPr>
              <a:t>(</a:t>
            </a:r>
            <a:r>
              <a:rPr lang="en-US" altLang="zh-CN" sz="1200" b="0" dirty="0">
                <a:solidFill>
                  <a:srgbClr val="A626A4"/>
                </a:solidFill>
                <a:effectLst/>
                <a:latin typeface="Fira Code" panose="020B0809050000020004" pitchFamily="49" charset="0"/>
              </a:rPr>
              <a:t>View</a:t>
            </a:r>
            <a:r>
              <a:rPr lang="en-US" altLang="zh-CN" sz="1200" b="0" dirty="0">
                <a:solidFill>
                  <a:srgbClr val="383A42"/>
                </a:solidFill>
                <a:effectLst/>
                <a:latin typeface="Fira Code" panose="020B0809050000020004" pitchFamily="49" charset="0"/>
              </a:rPr>
              <a:t> v) {</a:t>
            </a:r>
          </a:p>
          <a:p>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if</a:t>
            </a:r>
            <a:r>
              <a:rPr lang="en-US" altLang="zh-CN" sz="1200" b="0" dirty="0">
                <a:solidFill>
                  <a:srgbClr val="383A42"/>
                </a:solidFill>
                <a:effectLst/>
                <a:latin typeface="Fira Code" panose="020B0809050000020004" pitchFamily="49" charset="0"/>
              </a:rPr>
              <a:t> (</a:t>
            </a:r>
            <a:r>
              <a:rPr lang="en-US" altLang="zh-CN" sz="1200" b="0" dirty="0">
                <a:solidFill>
                  <a:srgbClr val="E45649"/>
                </a:solidFill>
                <a:effectLst/>
                <a:latin typeface="Fira Code" panose="020B0809050000020004" pitchFamily="49" charset="0"/>
              </a:rPr>
              <a:t>viewPager2</a:t>
            </a:r>
            <a:r>
              <a:rPr lang="en-US" altLang="zh-CN" sz="1200" b="0" dirty="0">
                <a:solidFill>
                  <a:srgbClr val="383A42"/>
                </a:solidFill>
                <a:effectLst/>
                <a:latin typeface="Fira Code" panose="020B0809050000020004" pitchFamily="49" charset="0"/>
              </a:rPr>
              <a:t>.</a:t>
            </a:r>
            <a:r>
              <a:rPr lang="en-US" altLang="zh-CN" sz="1200" b="0" dirty="0">
                <a:solidFill>
                  <a:srgbClr val="4078F2"/>
                </a:solidFill>
                <a:effectLst/>
                <a:latin typeface="Fira Code" panose="020B0809050000020004" pitchFamily="49" charset="0"/>
              </a:rPr>
              <a:t>getCurrentItem</a:t>
            </a:r>
            <a:r>
              <a:rPr lang="en-US" altLang="zh-CN" sz="1200" b="0" dirty="0">
                <a:solidFill>
                  <a:srgbClr val="383A42"/>
                </a:solidFill>
                <a:effectLst/>
                <a:latin typeface="Fira Code" panose="020B0809050000020004" pitchFamily="49" charset="0"/>
              </a:rPr>
              <a:t>()&lt;</a:t>
            </a:r>
            <a:r>
              <a:rPr lang="en-US" altLang="zh-CN" sz="1200" b="0" dirty="0" err="1">
                <a:solidFill>
                  <a:srgbClr val="E45649"/>
                </a:solidFill>
                <a:effectLst/>
                <a:latin typeface="Fira Code" panose="020B0809050000020004" pitchFamily="49" charset="0"/>
              </a:rPr>
              <a:t>Question</a:t>
            </a:r>
            <a:r>
              <a:rPr lang="en-US" altLang="zh-CN" sz="1200" b="0" dirty="0" err="1">
                <a:solidFill>
                  <a:srgbClr val="383A42"/>
                </a:solidFill>
                <a:effectLst/>
                <a:latin typeface="Fira Code" panose="020B0809050000020004" pitchFamily="49" charset="0"/>
              </a:rPr>
              <a:t>.</a:t>
            </a:r>
            <a:r>
              <a:rPr lang="en-US" altLang="zh-CN" sz="1200" b="0" dirty="0" err="1">
                <a:solidFill>
                  <a:srgbClr val="E45649"/>
                </a:solidFill>
                <a:effectLst/>
                <a:latin typeface="Fira Code" panose="020B0809050000020004" pitchFamily="49" charset="0"/>
              </a:rPr>
              <a:t>questionArrayList</a:t>
            </a:r>
            <a:r>
              <a:rPr lang="en-US" altLang="zh-CN" sz="1200" b="0" dirty="0" err="1">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size</a:t>
            </a:r>
            <a:r>
              <a:rPr lang="en-US" altLang="zh-CN" sz="1200" b="0" dirty="0">
                <a:solidFill>
                  <a:srgbClr val="383A42"/>
                </a:solidFill>
                <a:effectLst/>
                <a:latin typeface="Fira Code" panose="020B0809050000020004" pitchFamily="49" charset="0"/>
              </a:rPr>
              <a:t>()) {</a:t>
            </a:r>
          </a:p>
          <a:p>
            <a:r>
              <a:rPr lang="en-US" altLang="zh-CN" sz="1200" b="0" dirty="0">
                <a:solidFill>
                  <a:srgbClr val="383A42"/>
                </a:solidFill>
                <a:effectLst/>
                <a:latin typeface="Fira Code" panose="020B0809050000020004" pitchFamily="49" charset="0"/>
              </a:rPr>
              <a:t>            </a:t>
            </a:r>
            <a:r>
              <a:rPr lang="en-US" altLang="zh-CN" sz="1200" b="0" dirty="0">
                <a:solidFill>
                  <a:srgbClr val="E45649"/>
                </a:solidFill>
                <a:effectLst/>
                <a:latin typeface="Fira Code" panose="020B0809050000020004" pitchFamily="49" charset="0"/>
              </a:rPr>
              <a:t>viewPager2</a:t>
            </a:r>
            <a:r>
              <a:rPr lang="en-US" altLang="zh-CN" sz="1200" b="0" dirty="0">
                <a:solidFill>
                  <a:srgbClr val="383A42"/>
                </a:solidFill>
                <a:effectLst/>
                <a:latin typeface="Fira Code" panose="020B0809050000020004" pitchFamily="49" charset="0"/>
              </a:rPr>
              <a:t>.</a:t>
            </a:r>
            <a:r>
              <a:rPr lang="en-US" altLang="zh-CN" sz="1200" b="0" dirty="0">
                <a:solidFill>
                  <a:srgbClr val="4078F2"/>
                </a:solidFill>
                <a:effectLst/>
                <a:latin typeface="Fira Code" panose="020B0809050000020004" pitchFamily="49" charset="0"/>
              </a:rPr>
              <a:t>setCurrentItem</a:t>
            </a:r>
            <a:r>
              <a:rPr lang="en-US" altLang="zh-CN" sz="1200" b="0" dirty="0">
                <a:solidFill>
                  <a:srgbClr val="383A42"/>
                </a:solidFill>
                <a:effectLst/>
                <a:latin typeface="Fira Code" panose="020B0809050000020004" pitchFamily="49" charset="0"/>
              </a:rPr>
              <a:t>(</a:t>
            </a:r>
            <a:r>
              <a:rPr lang="en-US" altLang="zh-CN" sz="1200" b="0" dirty="0">
                <a:solidFill>
                  <a:srgbClr val="E45649"/>
                </a:solidFill>
                <a:effectLst/>
                <a:latin typeface="Fira Code" panose="020B0809050000020004" pitchFamily="49" charset="0"/>
              </a:rPr>
              <a:t>viewPager2</a:t>
            </a:r>
            <a:r>
              <a:rPr lang="en-US" altLang="zh-CN" sz="1200" b="0" dirty="0">
                <a:solidFill>
                  <a:srgbClr val="383A42"/>
                </a:solidFill>
                <a:effectLst/>
                <a:latin typeface="Fira Code" panose="020B0809050000020004" pitchFamily="49" charset="0"/>
              </a:rPr>
              <a:t>.</a:t>
            </a:r>
            <a:r>
              <a:rPr lang="en-US" altLang="zh-CN" sz="1200" b="0" dirty="0">
                <a:solidFill>
                  <a:srgbClr val="4078F2"/>
                </a:solidFill>
                <a:effectLst/>
                <a:latin typeface="Fira Code" panose="020B0809050000020004" pitchFamily="49" charset="0"/>
              </a:rPr>
              <a:t>getCurrentItem</a:t>
            </a:r>
            <a:r>
              <a:rPr lang="en-US" altLang="zh-CN" sz="1200" b="0" dirty="0">
                <a:solidFill>
                  <a:srgbClr val="383A42"/>
                </a:solidFill>
                <a:effectLst/>
                <a:latin typeface="Fira Code" panose="020B0809050000020004" pitchFamily="49" charset="0"/>
              </a:rPr>
              <a:t>() + </a:t>
            </a:r>
            <a:r>
              <a:rPr lang="en-US" altLang="zh-CN" sz="1200" b="0" dirty="0">
                <a:solidFill>
                  <a:srgbClr val="986801"/>
                </a:solidFill>
                <a:effectLst/>
                <a:latin typeface="Fira Code" panose="020B0809050000020004" pitchFamily="49" charset="0"/>
              </a:rPr>
              <a:t>1</a:t>
            </a:r>
            <a:r>
              <a:rPr lang="en-US" altLang="zh-CN" sz="1200" b="0" dirty="0">
                <a:solidFill>
                  <a:srgbClr val="383A42"/>
                </a:solidFill>
                <a:effectLst/>
                <a:latin typeface="Fira Code" panose="020B0809050000020004" pitchFamily="49" charset="0"/>
              </a:rPr>
              <a:t>, </a:t>
            </a:r>
            <a:r>
              <a:rPr lang="en-US" altLang="zh-CN" sz="1200" b="0" dirty="0">
                <a:solidFill>
                  <a:srgbClr val="986801"/>
                </a:solidFill>
                <a:effectLst/>
                <a:latin typeface="Fira Code" panose="020B0809050000020004" pitchFamily="49" charset="0"/>
              </a:rPr>
              <a:t>true</a:t>
            </a:r>
            <a:r>
              <a:rPr lang="en-US" altLang="zh-CN" sz="1200" b="0" dirty="0">
                <a:solidFill>
                  <a:srgbClr val="383A42"/>
                </a:solidFill>
                <a:effectLst/>
                <a:latin typeface="Fira Code" panose="020B0809050000020004" pitchFamily="49" charset="0"/>
              </a:rPr>
              <a:t>);</a:t>
            </a:r>
          </a:p>
          <a:p>
            <a:r>
              <a:rPr lang="en-US" altLang="zh-CN" sz="1200" b="0" dirty="0">
                <a:solidFill>
                  <a:srgbClr val="383A42"/>
                </a:solidFill>
                <a:effectLst/>
                <a:latin typeface="Fira Code" panose="020B0809050000020004" pitchFamily="49" charset="0"/>
              </a:rPr>
              <a:t>        }</a:t>
            </a:r>
          </a:p>
          <a:p>
            <a:r>
              <a:rPr lang="en-US" altLang="zh-CN" sz="1200" b="0" dirty="0">
                <a:solidFill>
                  <a:srgbClr val="383A42"/>
                </a:solidFill>
                <a:effectLst/>
                <a:latin typeface="Fira Code" panose="020B0809050000020004" pitchFamily="49" charset="0"/>
              </a:rPr>
              <a:t>    }</a:t>
            </a:r>
          </a:p>
          <a:p>
            <a:r>
              <a:rPr lang="en-US" altLang="zh-CN" sz="1200" b="0" dirty="0">
                <a:solidFill>
                  <a:srgbClr val="383A42"/>
                </a:solidFill>
                <a:effectLst/>
                <a:latin typeface="Fira Code" panose="020B0809050000020004" pitchFamily="49" charset="0"/>
              </a:rPr>
              <a:t>});</a:t>
            </a:r>
          </a:p>
          <a:p>
            <a:br>
              <a:rPr lang="en-US" altLang="zh-CN" sz="1200" b="0" dirty="0">
                <a:solidFill>
                  <a:srgbClr val="383A42"/>
                </a:solidFill>
                <a:effectLst/>
                <a:latin typeface="Fira Code" panose="020B0809050000020004" pitchFamily="49" charset="0"/>
              </a:rPr>
            </a:br>
            <a:r>
              <a:rPr lang="en-US" altLang="zh-CN" sz="1200" b="0" dirty="0" err="1">
                <a:solidFill>
                  <a:srgbClr val="E45649"/>
                </a:solidFill>
                <a:effectLst/>
                <a:latin typeface="Fira Code" panose="020B0809050000020004" pitchFamily="49" charset="0"/>
              </a:rPr>
              <a:t>previousBtn</a:t>
            </a:r>
            <a:r>
              <a:rPr lang="en-US" altLang="zh-CN" sz="1200" b="0" dirty="0" err="1">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setOnClickListener</a:t>
            </a:r>
            <a:r>
              <a:rPr lang="en-US" altLang="zh-CN" sz="1200" b="0" dirty="0">
                <a:solidFill>
                  <a:srgbClr val="383A42"/>
                </a:solidFill>
                <a:effectLst/>
                <a:latin typeface="Fira Code" panose="020B0809050000020004" pitchFamily="49" charset="0"/>
              </a:rPr>
              <a:t>(</a:t>
            </a:r>
            <a:r>
              <a:rPr lang="en-US" altLang="zh-CN" sz="1200" b="0" dirty="0">
                <a:solidFill>
                  <a:srgbClr val="A626A4"/>
                </a:solidFill>
                <a:effectLst/>
                <a:latin typeface="Fira Code" panose="020B0809050000020004" pitchFamily="49" charset="0"/>
              </a:rPr>
              <a:t>new</a:t>
            </a:r>
            <a:r>
              <a:rPr lang="en-US" altLang="zh-CN" sz="1200" b="0" dirty="0">
                <a:solidFill>
                  <a:srgbClr val="383A42"/>
                </a:solidFill>
                <a:effectLst/>
                <a:latin typeface="Fira Code" panose="020B0809050000020004" pitchFamily="49" charset="0"/>
              </a:rPr>
              <a:t> </a:t>
            </a:r>
            <a:r>
              <a:rPr lang="en-US" altLang="zh-CN" sz="1200" b="0" dirty="0" err="1">
                <a:solidFill>
                  <a:srgbClr val="383A42"/>
                </a:solidFill>
                <a:effectLst/>
                <a:latin typeface="Fira Code" panose="020B0809050000020004" pitchFamily="49" charset="0"/>
              </a:rPr>
              <a:t>View.</a:t>
            </a:r>
            <a:r>
              <a:rPr lang="en-US" altLang="zh-CN" sz="1200" b="0" dirty="0" err="1">
                <a:solidFill>
                  <a:srgbClr val="4078F2"/>
                </a:solidFill>
                <a:effectLst/>
                <a:latin typeface="Fira Code" panose="020B0809050000020004" pitchFamily="49" charset="0"/>
              </a:rPr>
              <a:t>OnClickListener</a:t>
            </a:r>
            <a:r>
              <a:rPr lang="en-US" altLang="zh-CN" sz="1200" b="0" dirty="0">
                <a:solidFill>
                  <a:srgbClr val="383A42"/>
                </a:solidFill>
                <a:effectLst/>
                <a:latin typeface="Fira Code" panose="020B0809050000020004" pitchFamily="49" charset="0"/>
              </a:rPr>
              <a:t>() {</a:t>
            </a:r>
          </a:p>
          <a:p>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Override</a:t>
            </a:r>
            <a:endParaRPr lang="en-US" altLang="zh-CN" sz="1200" b="0" dirty="0">
              <a:solidFill>
                <a:srgbClr val="383A42"/>
              </a:solidFill>
              <a:effectLst/>
              <a:latin typeface="Fira Code" panose="020B0809050000020004" pitchFamily="49" charset="0"/>
            </a:endParaRPr>
          </a:p>
          <a:p>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public</a:t>
            </a:r>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void</a:t>
            </a:r>
            <a:r>
              <a:rPr lang="en-US" altLang="zh-CN" sz="1200" b="0" dirty="0">
                <a:solidFill>
                  <a:srgbClr val="383A42"/>
                </a:solidFill>
                <a:effectLst/>
                <a:latin typeface="Fira Code" panose="020B0809050000020004" pitchFamily="49" charset="0"/>
              </a:rPr>
              <a:t> </a:t>
            </a:r>
            <a:r>
              <a:rPr lang="en-US" altLang="zh-CN" sz="1200" b="0" dirty="0" err="1">
                <a:solidFill>
                  <a:srgbClr val="4078F2"/>
                </a:solidFill>
                <a:effectLst/>
                <a:latin typeface="Fira Code" panose="020B0809050000020004" pitchFamily="49" charset="0"/>
              </a:rPr>
              <a:t>onClick</a:t>
            </a:r>
            <a:r>
              <a:rPr lang="en-US" altLang="zh-CN" sz="1200" b="0" dirty="0">
                <a:solidFill>
                  <a:srgbClr val="383A42"/>
                </a:solidFill>
                <a:effectLst/>
                <a:latin typeface="Fira Code" panose="020B0809050000020004" pitchFamily="49" charset="0"/>
              </a:rPr>
              <a:t>(</a:t>
            </a:r>
            <a:r>
              <a:rPr lang="en-US" altLang="zh-CN" sz="1200" b="0" dirty="0">
                <a:solidFill>
                  <a:srgbClr val="A626A4"/>
                </a:solidFill>
                <a:effectLst/>
                <a:latin typeface="Fira Code" panose="020B0809050000020004" pitchFamily="49" charset="0"/>
              </a:rPr>
              <a:t>View</a:t>
            </a:r>
            <a:r>
              <a:rPr lang="en-US" altLang="zh-CN" sz="1200" b="0" dirty="0">
                <a:solidFill>
                  <a:srgbClr val="383A42"/>
                </a:solidFill>
                <a:effectLst/>
                <a:latin typeface="Fira Code" panose="020B0809050000020004" pitchFamily="49" charset="0"/>
              </a:rPr>
              <a:t> v) {</a:t>
            </a:r>
          </a:p>
          <a:p>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if</a:t>
            </a:r>
            <a:r>
              <a:rPr lang="en-US" altLang="zh-CN" sz="1200" b="0" dirty="0">
                <a:solidFill>
                  <a:srgbClr val="383A42"/>
                </a:solidFill>
                <a:effectLst/>
                <a:latin typeface="Fira Code" panose="020B0809050000020004" pitchFamily="49" charset="0"/>
              </a:rPr>
              <a:t> (</a:t>
            </a:r>
            <a:r>
              <a:rPr lang="en-US" altLang="zh-CN" sz="1200" b="0" dirty="0">
                <a:solidFill>
                  <a:srgbClr val="E45649"/>
                </a:solidFill>
                <a:effectLst/>
                <a:latin typeface="Fira Code" panose="020B0809050000020004" pitchFamily="49" charset="0"/>
              </a:rPr>
              <a:t>viewPager2</a:t>
            </a:r>
            <a:r>
              <a:rPr lang="en-US" altLang="zh-CN" sz="1200" b="0" dirty="0">
                <a:solidFill>
                  <a:srgbClr val="383A42"/>
                </a:solidFill>
                <a:effectLst/>
                <a:latin typeface="Fira Code" panose="020B0809050000020004" pitchFamily="49" charset="0"/>
              </a:rPr>
              <a:t>.</a:t>
            </a:r>
            <a:r>
              <a:rPr lang="en-US" altLang="zh-CN" sz="1200" b="0" dirty="0">
                <a:solidFill>
                  <a:srgbClr val="4078F2"/>
                </a:solidFill>
                <a:effectLst/>
                <a:latin typeface="Fira Code" panose="020B0809050000020004" pitchFamily="49" charset="0"/>
              </a:rPr>
              <a:t>getCurrentItem</a:t>
            </a:r>
            <a:r>
              <a:rPr lang="en-US" altLang="zh-CN" sz="1200" b="0" dirty="0">
                <a:solidFill>
                  <a:srgbClr val="383A42"/>
                </a:solidFill>
                <a:effectLst/>
                <a:latin typeface="Fira Code" panose="020B0809050000020004" pitchFamily="49" charset="0"/>
              </a:rPr>
              <a:t>()&gt;</a:t>
            </a:r>
            <a:r>
              <a:rPr lang="en-US" altLang="zh-CN" sz="1200" b="0" dirty="0">
                <a:solidFill>
                  <a:srgbClr val="986801"/>
                </a:solidFill>
                <a:effectLst/>
                <a:latin typeface="Fira Code" panose="020B0809050000020004" pitchFamily="49" charset="0"/>
              </a:rPr>
              <a:t>0</a:t>
            </a:r>
            <a:r>
              <a:rPr lang="en-US" altLang="zh-CN" sz="1200" b="0" dirty="0">
                <a:solidFill>
                  <a:srgbClr val="383A42"/>
                </a:solidFill>
                <a:effectLst/>
                <a:latin typeface="Fira Code" panose="020B0809050000020004" pitchFamily="49" charset="0"/>
              </a:rPr>
              <a:t>) {</a:t>
            </a:r>
          </a:p>
          <a:p>
            <a:r>
              <a:rPr lang="en-US" altLang="zh-CN" sz="1200" b="0" dirty="0">
                <a:solidFill>
                  <a:srgbClr val="383A42"/>
                </a:solidFill>
                <a:effectLst/>
                <a:latin typeface="Fira Code" panose="020B0809050000020004" pitchFamily="49" charset="0"/>
              </a:rPr>
              <a:t>            </a:t>
            </a:r>
            <a:r>
              <a:rPr lang="en-US" altLang="zh-CN" sz="1200" b="0" dirty="0">
                <a:solidFill>
                  <a:srgbClr val="E45649"/>
                </a:solidFill>
                <a:effectLst/>
                <a:latin typeface="Fira Code" panose="020B0809050000020004" pitchFamily="49" charset="0"/>
              </a:rPr>
              <a:t>viewPager2</a:t>
            </a:r>
            <a:r>
              <a:rPr lang="en-US" altLang="zh-CN" sz="1200" b="0" dirty="0">
                <a:solidFill>
                  <a:srgbClr val="383A42"/>
                </a:solidFill>
                <a:effectLst/>
                <a:latin typeface="Fira Code" panose="020B0809050000020004" pitchFamily="49" charset="0"/>
              </a:rPr>
              <a:t>.</a:t>
            </a:r>
            <a:r>
              <a:rPr lang="en-US" altLang="zh-CN" sz="1200" b="0" dirty="0">
                <a:solidFill>
                  <a:srgbClr val="4078F2"/>
                </a:solidFill>
                <a:effectLst/>
                <a:latin typeface="Fira Code" panose="020B0809050000020004" pitchFamily="49" charset="0"/>
              </a:rPr>
              <a:t>setCurrentItem</a:t>
            </a:r>
            <a:r>
              <a:rPr lang="en-US" altLang="zh-CN" sz="1200" b="0" dirty="0">
                <a:solidFill>
                  <a:srgbClr val="383A42"/>
                </a:solidFill>
                <a:effectLst/>
                <a:latin typeface="Fira Code" panose="020B0809050000020004" pitchFamily="49" charset="0"/>
              </a:rPr>
              <a:t>(</a:t>
            </a:r>
            <a:r>
              <a:rPr lang="en-US" altLang="zh-CN" sz="1200" b="0" dirty="0">
                <a:solidFill>
                  <a:srgbClr val="E45649"/>
                </a:solidFill>
                <a:effectLst/>
                <a:latin typeface="Fira Code" panose="020B0809050000020004" pitchFamily="49" charset="0"/>
              </a:rPr>
              <a:t>viewPager2</a:t>
            </a:r>
            <a:r>
              <a:rPr lang="en-US" altLang="zh-CN" sz="1200" b="0" dirty="0">
                <a:solidFill>
                  <a:srgbClr val="383A42"/>
                </a:solidFill>
                <a:effectLst/>
                <a:latin typeface="Fira Code" panose="020B0809050000020004" pitchFamily="49" charset="0"/>
              </a:rPr>
              <a:t>.</a:t>
            </a:r>
            <a:r>
              <a:rPr lang="en-US" altLang="zh-CN" sz="1200" b="0" dirty="0">
                <a:solidFill>
                  <a:srgbClr val="4078F2"/>
                </a:solidFill>
                <a:effectLst/>
                <a:latin typeface="Fira Code" panose="020B0809050000020004" pitchFamily="49" charset="0"/>
              </a:rPr>
              <a:t>getCurrentItem</a:t>
            </a:r>
            <a:r>
              <a:rPr lang="en-US" altLang="zh-CN" sz="1200" b="0" dirty="0">
                <a:solidFill>
                  <a:srgbClr val="383A42"/>
                </a:solidFill>
                <a:effectLst/>
                <a:latin typeface="Fira Code" panose="020B0809050000020004" pitchFamily="49" charset="0"/>
              </a:rPr>
              <a:t>() - </a:t>
            </a:r>
            <a:r>
              <a:rPr lang="en-US" altLang="zh-CN" sz="1200" b="0" dirty="0">
                <a:solidFill>
                  <a:srgbClr val="986801"/>
                </a:solidFill>
                <a:effectLst/>
                <a:latin typeface="Fira Code" panose="020B0809050000020004" pitchFamily="49" charset="0"/>
              </a:rPr>
              <a:t>1</a:t>
            </a:r>
            <a:r>
              <a:rPr lang="en-US" altLang="zh-CN" sz="1200" b="0" dirty="0">
                <a:solidFill>
                  <a:srgbClr val="383A42"/>
                </a:solidFill>
                <a:effectLst/>
                <a:latin typeface="Fira Code" panose="020B0809050000020004" pitchFamily="49" charset="0"/>
              </a:rPr>
              <a:t>, </a:t>
            </a:r>
            <a:r>
              <a:rPr lang="en-US" altLang="zh-CN" sz="1200" b="0" dirty="0">
                <a:solidFill>
                  <a:srgbClr val="986801"/>
                </a:solidFill>
                <a:effectLst/>
                <a:latin typeface="Fira Code" panose="020B0809050000020004" pitchFamily="49" charset="0"/>
              </a:rPr>
              <a:t>true</a:t>
            </a:r>
            <a:r>
              <a:rPr lang="en-US" altLang="zh-CN" sz="1200" b="0" dirty="0">
                <a:solidFill>
                  <a:srgbClr val="383A42"/>
                </a:solidFill>
                <a:effectLst/>
                <a:latin typeface="Fira Code" panose="020B0809050000020004" pitchFamily="49" charset="0"/>
              </a:rPr>
              <a:t>);</a:t>
            </a:r>
          </a:p>
          <a:p>
            <a:r>
              <a:rPr lang="en-US" altLang="zh-CN" sz="1200" b="0" dirty="0">
                <a:solidFill>
                  <a:srgbClr val="383A42"/>
                </a:solidFill>
                <a:effectLst/>
                <a:latin typeface="Fira Code" panose="020B0809050000020004" pitchFamily="49" charset="0"/>
              </a:rPr>
              <a:t>        }</a:t>
            </a:r>
          </a:p>
          <a:p>
            <a:r>
              <a:rPr lang="en-US" altLang="zh-CN" sz="1200" b="0" dirty="0">
                <a:solidFill>
                  <a:srgbClr val="383A42"/>
                </a:solidFill>
                <a:effectLst/>
                <a:latin typeface="Fira Code" panose="020B0809050000020004" pitchFamily="49" charset="0"/>
              </a:rPr>
              <a:t>    }</a:t>
            </a:r>
          </a:p>
          <a:p>
            <a:r>
              <a:rPr lang="en-US" altLang="zh-CN" sz="1200" b="0" dirty="0">
                <a:solidFill>
                  <a:srgbClr val="383A42"/>
                </a:solidFill>
                <a:effectLst/>
                <a:latin typeface="Fira Code" panose="020B0809050000020004" pitchFamily="49" charset="0"/>
              </a:rPr>
              <a:t>});</a:t>
            </a:r>
          </a:p>
        </p:txBody>
      </p:sp>
    </p:spTree>
    <p:extLst>
      <p:ext uri="{BB962C8B-B14F-4D97-AF65-F5344CB8AC3E}">
        <p14:creationId xmlns:p14="http://schemas.microsoft.com/office/powerpoint/2010/main" val="34254467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DA0C2-2E65-4FE1-A17D-3E623BA84505}"/>
              </a:ext>
            </a:extLst>
          </p:cNvPr>
          <p:cNvSpPr>
            <a:spLocks noGrp="1"/>
          </p:cNvSpPr>
          <p:nvPr>
            <p:ph type="title"/>
          </p:nvPr>
        </p:nvSpPr>
        <p:spPr/>
        <p:txBody>
          <a:bodyPr/>
          <a:lstStyle/>
          <a:p>
            <a:r>
              <a:rPr lang="en-US" altLang="zh-CN" dirty="0"/>
              <a:t>Details-Submit</a:t>
            </a:r>
            <a:endParaRPr lang="zh-CN" altLang="en-US" dirty="0"/>
          </a:p>
        </p:txBody>
      </p:sp>
      <p:sp>
        <p:nvSpPr>
          <p:cNvPr id="3" name="Content Placeholder 2">
            <a:extLst>
              <a:ext uri="{FF2B5EF4-FFF2-40B4-BE49-F238E27FC236}">
                <a16:creationId xmlns:a16="http://schemas.microsoft.com/office/drawing/2014/main" id="{DA99C15E-0A02-49DA-8623-98A24AAC2D56}"/>
              </a:ext>
            </a:extLst>
          </p:cNvPr>
          <p:cNvSpPr>
            <a:spLocks noGrp="1"/>
          </p:cNvSpPr>
          <p:nvPr>
            <p:ph idx="1"/>
          </p:nvPr>
        </p:nvSpPr>
        <p:spPr/>
        <p:txBody>
          <a:bodyPr/>
          <a:lstStyle/>
          <a:p>
            <a:r>
              <a:rPr lang="en-US" altLang="zh-CN" dirty="0"/>
              <a:t>When user click the </a:t>
            </a:r>
            <a:r>
              <a:rPr lang="en-US" altLang="zh-CN" b="1" i="1" dirty="0"/>
              <a:t>Submit</a:t>
            </a:r>
            <a:r>
              <a:rPr lang="en-US" altLang="zh-CN" dirty="0"/>
              <a:t> button in </a:t>
            </a:r>
            <a:r>
              <a:rPr lang="en-US" altLang="zh-CN" b="1" i="1" dirty="0"/>
              <a:t>Quiz</a:t>
            </a:r>
            <a:r>
              <a:rPr lang="en-US" altLang="zh-CN" dirty="0"/>
              <a:t> activity, the </a:t>
            </a:r>
            <a:r>
              <a:rPr lang="en-US" altLang="zh-CN" b="1" i="1" dirty="0"/>
              <a:t>Score</a:t>
            </a:r>
            <a:r>
              <a:rPr lang="en-US" altLang="zh-CN" dirty="0"/>
              <a:t> activity will be called. At the begin of the activity starts, the application will calculate the user's score and send the result to the server by the SUBMIT_API: </a:t>
            </a:r>
            <a:r>
              <a:rPr lang="en-US" altLang="zh-CN" dirty="0">
                <a:hlinkClick r:id="rId2"/>
              </a:rPr>
              <a:t>https://API_SERVER/submitrank/?username=test&amp;email=test@test.com&amp;score=8</a:t>
            </a:r>
            <a:r>
              <a:rPr lang="en-US" altLang="zh-CN" dirty="0"/>
              <a:t>.</a:t>
            </a:r>
          </a:p>
          <a:p>
            <a:r>
              <a:rPr lang="en-US" altLang="zh-CN" dirty="0"/>
              <a:t>Then the application will request to get the record of all users by </a:t>
            </a:r>
            <a:r>
              <a:rPr lang="en-US" altLang="zh-CN" dirty="0">
                <a:hlinkClick r:id="rId3"/>
              </a:rPr>
              <a:t>GETRANK_API</a:t>
            </a:r>
            <a:r>
              <a:rPr lang="en-US" altLang="zh-CN" dirty="0"/>
              <a:t>. The following </a:t>
            </a:r>
            <a:r>
              <a:rPr lang="en-US" altLang="zh-CN" b="1" i="1" dirty="0"/>
              <a:t>JSON </a:t>
            </a:r>
            <a:r>
              <a:rPr lang="en-US" altLang="zh-CN" dirty="0"/>
              <a:t>data is an example:</a:t>
            </a:r>
            <a:endParaRPr lang="zh-CN" altLang="en-US" dirty="0"/>
          </a:p>
        </p:txBody>
      </p:sp>
      <p:sp>
        <p:nvSpPr>
          <p:cNvPr id="5" name="TextBox 4">
            <a:extLst>
              <a:ext uri="{FF2B5EF4-FFF2-40B4-BE49-F238E27FC236}">
                <a16:creationId xmlns:a16="http://schemas.microsoft.com/office/drawing/2014/main" id="{BCC0CBAA-03CF-4EAE-B5C3-A34C43C00B2B}"/>
              </a:ext>
            </a:extLst>
          </p:cNvPr>
          <p:cNvSpPr txBox="1"/>
          <p:nvPr/>
        </p:nvSpPr>
        <p:spPr>
          <a:xfrm>
            <a:off x="1036320" y="4274240"/>
            <a:ext cx="10119360" cy="2062103"/>
          </a:xfrm>
          <a:prstGeom prst="rect">
            <a:avLst/>
          </a:prstGeom>
          <a:noFill/>
        </p:spPr>
        <p:txBody>
          <a:bodyPr wrap="square">
            <a:spAutoFit/>
          </a:bodyPr>
          <a:lstStyle/>
          <a:p>
            <a:r>
              <a:rPr lang="en-US" altLang="zh-CN" sz="1600" b="0" dirty="0">
                <a:solidFill>
                  <a:srgbClr val="383A42"/>
                </a:solidFill>
                <a:effectLst/>
                <a:latin typeface="Fira Code" panose="020B0809050000020004" pitchFamily="49" charset="0"/>
              </a:rPr>
              <a:t>[</a:t>
            </a:r>
          </a:p>
          <a:p>
            <a:r>
              <a:rPr lang="en-US" altLang="zh-CN" sz="1600" b="0" dirty="0">
                <a:solidFill>
                  <a:srgbClr val="383A42"/>
                </a:solidFill>
                <a:effectLst/>
                <a:latin typeface="Fira Code" panose="020B0809050000020004" pitchFamily="49" charset="0"/>
              </a:rPr>
              <a:t>    {</a:t>
            </a:r>
          </a:p>
          <a:p>
            <a:r>
              <a:rPr lang="en-US" altLang="zh-CN" sz="1600" b="0" dirty="0">
                <a:solidFill>
                  <a:srgbClr val="383A42"/>
                </a:solidFill>
                <a:effectLst/>
                <a:latin typeface="Fira Code" panose="020B0809050000020004" pitchFamily="49" charset="0"/>
              </a:rPr>
              <a:t>        </a:t>
            </a:r>
            <a:r>
              <a:rPr lang="en-US" altLang="zh-CN" sz="1600" b="0" dirty="0">
                <a:solidFill>
                  <a:srgbClr val="E45649"/>
                </a:solidFill>
                <a:effectLst/>
                <a:latin typeface="Fira Code" panose="020B0809050000020004" pitchFamily="49" charset="0"/>
              </a:rPr>
              <a:t>"username"</a:t>
            </a:r>
            <a:r>
              <a:rPr lang="en-US" altLang="zh-CN" sz="1600" b="0" dirty="0">
                <a:solidFill>
                  <a:srgbClr val="383A42"/>
                </a:solidFill>
                <a:effectLst/>
                <a:latin typeface="Fira Code" panose="020B0809050000020004" pitchFamily="49" charset="0"/>
              </a:rPr>
              <a:t>: </a:t>
            </a:r>
            <a:r>
              <a:rPr lang="en-US" altLang="zh-CN" sz="1600" b="0" dirty="0">
                <a:solidFill>
                  <a:srgbClr val="50A14F"/>
                </a:solidFill>
                <a:effectLst/>
                <a:latin typeface="Fira Code" panose="020B0809050000020004" pitchFamily="49" charset="0"/>
              </a:rPr>
              <a:t>"Box"</a:t>
            </a:r>
            <a:r>
              <a:rPr lang="en-US" altLang="zh-CN" sz="1600" b="0" dirty="0">
                <a:solidFill>
                  <a:srgbClr val="383A42"/>
                </a:solidFill>
                <a:effectLst/>
                <a:latin typeface="Fira Code" panose="020B0809050000020004" pitchFamily="49" charset="0"/>
              </a:rPr>
              <a:t>, </a:t>
            </a:r>
          </a:p>
          <a:p>
            <a:r>
              <a:rPr lang="en-US" altLang="zh-CN" sz="1600" b="0" dirty="0">
                <a:solidFill>
                  <a:srgbClr val="383A42"/>
                </a:solidFill>
                <a:effectLst/>
                <a:latin typeface="Fira Code" panose="020B0809050000020004" pitchFamily="49" charset="0"/>
              </a:rPr>
              <a:t>        </a:t>
            </a:r>
            <a:r>
              <a:rPr lang="en-US" altLang="zh-CN" sz="1600" b="0" dirty="0">
                <a:solidFill>
                  <a:srgbClr val="E45649"/>
                </a:solidFill>
                <a:effectLst/>
                <a:latin typeface="Fira Code" panose="020B0809050000020004" pitchFamily="49" charset="0"/>
              </a:rPr>
              <a:t>"email"</a:t>
            </a:r>
            <a:r>
              <a:rPr lang="en-US" altLang="zh-CN" sz="1600" b="0" dirty="0">
                <a:solidFill>
                  <a:srgbClr val="383A42"/>
                </a:solidFill>
                <a:effectLst/>
                <a:latin typeface="Fira Code" panose="020B0809050000020004" pitchFamily="49" charset="0"/>
              </a:rPr>
              <a:t>: </a:t>
            </a:r>
            <a:r>
              <a:rPr lang="en-US" altLang="zh-CN" sz="1600" b="0" dirty="0">
                <a:solidFill>
                  <a:srgbClr val="50A14F"/>
                </a:solidFill>
                <a:effectLst/>
                <a:latin typeface="Fira Code" panose="020B0809050000020004" pitchFamily="49" charset="0"/>
              </a:rPr>
              <a:t>"test@gmail.com"</a:t>
            </a:r>
            <a:r>
              <a:rPr lang="en-US" altLang="zh-CN" sz="1600" b="0" dirty="0">
                <a:solidFill>
                  <a:srgbClr val="383A42"/>
                </a:solidFill>
                <a:effectLst/>
                <a:latin typeface="Fira Code" panose="020B0809050000020004" pitchFamily="49" charset="0"/>
              </a:rPr>
              <a:t>, </a:t>
            </a:r>
          </a:p>
          <a:p>
            <a:r>
              <a:rPr lang="en-US" altLang="zh-CN" sz="1600" b="0" dirty="0">
                <a:solidFill>
                  <a:srgbClr val="383A42"/>
                </a:solidFill>
                <a:effectLst/>
                <a:latin typeface="Fira Code" panose="020B0809050000020004" pitchFamily="49" charset="0"/>
              </a:rPr>
              <a:t>        </a:t>
            </a:r>
            <a:r>
              <a:rPr lang="en-US" altLang="zh-CN" sz="1600" b="0" dirty="0">
                <a:solidFill>
                  <a:srgbClr val="E45649"/>
                </a:solidFill>
                <a:effectLst/>
                <a:latin typeface="Fira Code" panose="020B0809050000020004" pitchFamily="49" charset="0"/>
              </a:rPr>
              <a:t>"score"</a:t>
            </a:r>
            <a:r>
              <a:rPr lang="en-US" altLang="zh-CN" sz="1600" b="0" dirty="0">
                <a:solidFill>
                  <a:srgbClr val="383A42"/>
                </a:solidFill>
                <a:effectLst/>
                <a:latin typeface="Fira Code" panose="020B0809050000020004" pitchFamily="49" charset="0"/>
              </a:rPr>
              <a:t>: </a:t>
            </a:r>
            <a:r>
              <a:rPr lang="en-US" altLang="zh-CN" sz="1600" b="0" dirty="0">
                <a:solidFill>
                  <a:srgbClr val="986801"/>
                </a:solidFill>
                <a:effectLst/>
                <a:latin typeface="Fira Code" panose="020B0809050000020004" pitchFamily="49" charset="0"/>
              </a:rPr>
              <a:t>0</a:t>
            </a:r>
            <a:endParaRPr lang="en-US" altLang="zh-CN" sz="1600" b="0" dirty="0">
              <a:solidFill>
                <a:srgbClr val="383A42"/>
              </a:solidFill>
              <a:effectLst/>
              <a:latin typeface="Fira Code" panose="020B0809050000020004" pitchFamily="49" charset="0"/>
            </a:endParaRPr>
          </a:p>
          <a:p>
            <a:r>
              <a:rPr lang="en-US" altLang="zh-CN" sz="1600" b="0" dirty="0">
                <a:solidFill>
                  <a:srgbClr val="383A42"/>
                </a:solidFill>
                <a:effectLst/>
                <a:latin typeface="Fira Code" panose="020B0809050000020004" pitchFamily="49" charset="0"/>
              </a:rPr>
              <a:t>    }</a:t>
            </a:r>
          </a:p>
          <a:p>
            <a:r>
              <a:rPr lang="en-US" altLang="zh-CN" sz="1600" b="0" dirty="0">
                <a:solidFill>
                  <a:srgbClr val="383A42"/>
                </a:solidFill>
                <a:effectLst/>
                <a:latin typeface="Fira Code" panose="020B0809050000020004" pitchFamily="49" charset="0"/>
              </a:rPr>
              <a:t>    ...</a:t>
            </a:r>
          </a:p>
          <a:p>
            <a:r>
              <a:rPr lang="en-US" altLang="zh-CN" sz="1600" b="0" dirty="0">
                <a:solidFill>
                  <a:srgbClr val="383A42"/>
                </a:solidFill>
                <a:effectLst/>
                <a:latin typeface="Fira Code" panose="020B0809050000020004" pitchFamily="49" charset="0"/>
              </a:rPr>
              <a:t>]</a:t>
            </a:r>
          </a:p>
        </p:txBody>
      </p:sp>
    </p:spTree>
    <p:extLst>
      <p:ext uri="{BB962C8B-B14F-4D97-AF65-F5344CB8AC3E}">
        <p14:creationId xmlns:p14="http://schemas.microsoft.com/office/powerpoint/2010/main" val="2334727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CAF43-FBE3-431A-B3A6-70535CDAEF0D}"/>
              </a:ext>
            </a:extLst>
          </p:cNvPr>
          <p:cNvSpPr>
            <a:spLocks noGrp="1"/>
          </p:cNvSpPr>
          <p:nvPr>
            <p:ph type="title"/>
          </p:nvPr>
        </p:nvSpPr>
        <p:spPr/>
        <p:txBody>
          <a:bodyPr/>
          <a:lstStyle/>
          <a:p>
            <a:r>
              <a:rPr lang="en-US" altLang="zh-CN" dirty="0"/>
              <a:t>Details-Life-cycle of App</a:t>
            </a:r>
            <a:endParaRPr lang="zh-CN" altLang="en-US" dirty="0"/>
          </a:p>
        </p:txBody>
      </p:sp>
      <p:pic>
        <p:nvPicPr>
          <p:cNvPr id="5" name="Picture 4" descr="Graphical user interface&#10;&#10;Description automatically generated with medium confidence">
            <a:extLst>
              <a:ext uri="{FF2B5EF4-FFF2-40B4-BE49-F238E27FC236}">
                <a16:creationId xmlns:a16="http://schemas.microsoft.com/office/drawing/2014/main" id="{D769F974-3394-4805-B8E7-A8BCA433A6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2803" y="2111627"/>
            <a:ext cx="1907177" cy="4026262"/>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61682E75-31BC-44E4-AF44-199C9D461D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5876" y="2111628"/>
            <a:ext cx="1907177" cy="4026263"/>
          </a:xfrm>
          <a:prstGeom prst="rect">
            <a:avLst/>
          </a:prstGeom>
        </p:spPr>
      </p:pic>
      <p:pic>
        <p:nvPicPr>
          <p:cNvPr id="9" name="Picture 8" descr="A picture containing background pattern&#10;&#10;Description automatically generated">
            <a:extLst>
              <a:ext uri="{FF2B5EF4-FFF2-40B4-BE49-F238E27FC236}">
                <a16:creationId xmlns:a16="http://schemas.microsoft.com/office/drawing/2014/main" id="{08F87380-9A25-43E0-BADC-6CB0C69A0D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8949" y="2111627"/>
            <a:ext cx="1907177" cy="4026264"/>
          </a:xfrm>
          <a:prstGeom prst="rect">
            <a:avLst/>
          </a:prstGeom>
        </p:spPr>
      </p:pic>
      <p:pic>
        <p:nvPicPr>
          <p:cNvPr id="11" name="Picture 10" descr="Graphical user interface, text, application, Teams&#10;&#10;Description automatically generated">
            <a:extLst>
              <a:ext uri="{FF2B5EF4-FFF2-40B4-BE49-F238E27FC236}">
                <a16:creationId xmlns:a16="http://schemas.microsoft.com/office/drawing/2014/main" id="{0991839C-314B-435D-94FC-7E0414D29B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82019" y="2111627"/>
            <a:ext cx="1907178" cy="4026265"/>
          </a:xfrm>
          <a:prstGeom prst="rect">
            <a:avLst/>
          </a:prstGeom>
        </p:spPr>
      </p:pic>
      <p:cxnSp>
        <p:nvCxnSpPr>
          <p:cNvPr id="13" name="Straight Arrow Connector 12">
            <a:extLst>
              <a:ext uri="{FF2B5EF4-FFF2-40B4-BE49-F238E27FC236}">
                <a16:creationId xmlns:a16="http://schemas.microsoft.com/office/drawing/2014/main" id="{5CBA5308-46C4-45B0-8C81-3372636A39CF}"/>
              </a:ext>
            </a:extLst>
          </p:cNvPr>
          <p:cNvCxnSpPr>
            <a:stCxn id="5" idx="3"/>
            <a:endCxn id="7" idx="1"/>
          </p:cNvCxnSpPr>
          <p:nvPr/>
        </p:nvCxnSpPr>
        <p:spPr>
          <a:xfrm>
            <a:off x="3609980" y="4124758"/>
            <a:ext cx="385896"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5347960-424B-4359-8408-BE45BFAF282F}"/>
              </a:ext>
            </a:extLst>
          </p:cNvPr>
          <p:cNvCxnSpPr>
            <a:stCxn id="7" idx="3"/>
            <a:endCxn id="9" idx="1"/>
          </p:cNvCxnSpPr>
          <p:nvPr/>
        </p:nvCxnSpPr>
        <p:spPr>
          <a:xfrm flipV="1">
            <a:off x="5903053" y="4124759"/>
            <a:ext cx="38589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8BCD5BF-0644-48A0-9B93-795E6409C493}"/>
              </a:ext>
            </a:extLst>
          </p:cNvPr>
          <p:cNvCxnSpPr>
            <a:stCxn id="9" idx="3"/>
            <a:endCxn id="11" idx="1"/>
          </p:cNvCxnSpPr>
          <p:nvPr/>
        </p:nvCxnSpPr>
        <p:spPr>
          <a:xfrm>
            <a:off x="8196126" y="4124759"/>
            <a:ext cx="38589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4898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EA01B-9566-4EF6-AFA3-6EB49A46294F}"/>
              </a:ext>
            </a:extLst>
          </p:cNvPr>
          <p:cNvSpPr>
            <a:spLocks noGrp="1"/>
          </p:cNvSpPr>
          <p:nvPr>
            <p:ph type="title"/>
          </p:nvPr>
        </p:nvSpPr>
        <p:spPr/>
        <p:txBody>
          <a:bodyPr/>
          <a:lstStyle/>
          <a:p>
            <a:r>
              <a:rPr lang="en-US" altLang="zh-CN" dirty="0"/>
              <a:t>Details- Full marks</a:t>
            </a:r>
            <a:endParaRPr lang="zh-CN" altLang="en-US" dirty="0"/>
          </a:p>
        </p:txBody>
      </p:sp>
      <p:sp>
        <p:nvSpPr>
          <p:cNvPr id="6" name="Text Placeholder 5">
            <a:extLst>
              <a:ext uri="{FF2B5EF4-FFF2-40B4-BE49-F238E27FC236}">
                <a16:creationId xmlns:a16="http://schemas.microsoft.com/office/drawing/2014/main" id="{F2C01129-A3A1-4D82-AD7A-22B3A4AE7CE7}"/>
              </a:ext>
            </a:extLst>
          </p:cNvPr>
          <p:cNvSpPr>
            <a:spLocks noGrp="1"/>
          </p:cNvSpPr>
          <p:nvPr>
            <p:ph type="body" sz="half" idx="2"/>
          </p:nvPr>
        </p:nvSpPr>
        <p:spPr/>
        <p:txBody>
          <a:bodyPr/>
          <a:lstStyle/>
          <a:p>
            <a:r>
              <a:rPr lang="en-US" altLang="zh-CN" dirty="0"/>
              <a:t>If user get full mark, a congratulation image will be shown.</a:t>
            </a:r>
            <a:endParaRPr lang="zh-CN" altLang="en-US" dirty="0"/>
          </a:p>
          <a:p>
            <a:endParaRPr lang="zh-CN" altLang="en-US" dirty="0"/>
          </a:p>
        </p:txBody>
      </p:sp>
      <p:pic>
        <p:nvPicPr>
          <p:cNvPr id="5" name="Picture 4" descr="Text, letter&#10;&#10;Description automatically generated">
            <a:extLst>
              <a:ext uri="{FF2B5EF4-FFF2-40B4-BE49-F238E27FC236}">
                <a16:creationId xmlns:a16="http://schemas.microsoft.com/office/drawing/2014/main" id="{4E0CE39E-6063-47F7-8040-67E906B9E2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42589" y="450015"/>
            <a:ext cx="2822196" cy="5957969"/>
          </a:xfrm>
          <a:prstGeom prst="rect">
            <a:avLst/>
          </a:prstGeom>
        </p:spPr>
      </p:pic>
    </p:spTree>
    <p:extLst>
      <p:ext uri="{BB962C8B-B14F-4D97-AF65-F5344CB8AC3E}">
        <p14:creationId xmlns:p14="http://schemas.microsoft.com/office/powerpoint/2010/main" val="25620248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07E63-5936-4C88-A5B5-28058E18F262}"/>
              </a:ext>
            </a:extLst>
          </p:cNvPr>
          <p:cNvSpPr>
            <a:spLocks noGrp="1"/>
          </p:cNvSpPr>
          <p:nvPr>
            <p:ph type="title"/>
          </p:nvPr>
        </p:nvSpPr>
        <p:spPr/>
        <p:txBody>
          <a:bodyPr/>
          <a:lstStyle/>
          <a:p>
            <a:r>
              <a:rPr lang="en-US" altLang="zh-CN" dirty="0"/>
              <a:t>Implementations-Rotation</a:t>
            </a:r>
            <a:endParaRPr lang="zh-CN" altLang="en-US" dirty="0"/>
          </a:p>
        </p:txBody>
      </p:sp>
      <p:sp>
        <p:nvSpPr>
          <p:cNvPr id="3" name="Content Placeholder 2">
            <a:extLst>
              <a:ext uri="{FF2B5EF4-FFF2-40B4-BE49-F238E27FC236}">
                <a16:creationId xmlns:a16="http://schemas.microsoft.com/office/drawing/2014/main" id="{0B251A3A-E4EC-4BF6-81DA-78A06EB36410}"/>
              </a:ext>
            </a:extLst>
          </p:cNvPr>
          <p:cNvSpPr>
            <a:spLocks noGrp="1"/>
          </p:cNvSpPr>
          <p:nvPr>
            <p:ph idx="1"/>
          </p:nvPr>
        </p:nvSpPr>
        <p:spPr/>
        <p:txBody>
          <a:bodyPr/>
          <a:lstStyle/>
          <a:p>
            <a:r>
              <a:rPr lang="en-US" altLang="zh-CN" dirty="0"/>
              <a:t>Due to the characteristics of the </a:t>
            </a:r>
            <a:r>
              <a:rPr lang="en-US" altLang="zh-CN" b="1" i="1" dirty="0"/>
              <a:t>Java Virtual Machine</a:t>
            </a:r>
            <a:r>
              <a:rPr lang="en-US" altLang="zh-CN" dirty="0"/>
              <a:t>, the static variables in the class will always exist from the time the class is loaded to the end of the program. Thus, I did not use </a:t>
            </a:r>
            <a:r>
              <a:rPr lang="en-US" altLang="zh-CN" b="1" i="1" dirty="0" err="1"/>
              <a:t>ViewModel</a:t>
            </a:r>
            <a:r>
              <a:rPr lang="en-US" altLang="zh-CN" dirty="0"/>
              <a:t> but chose to set all the variables that need to be used throughout the life cycle of the program into static variables, which means no matter how the program status changes, all data is correctly stored and displayed before the program ends. The following code is an example:</a:t>
            </a:r>
            <a:endParaRPr lang="zh-CN" altLang="en-US" dirty="0"/>
          </a:p>
        </p:txBody>
      </p:sp>
      <p:sp>
        <p:nvSpPr>
          <p:cNvPr id="5" name="TextBox 4">
            <a:extLst>
              <a:ext uri="{FF2B5EF4-FFF2-40B4-BE49-F238E27FC236}">
                <a16:creationId xmlns:a16="http://schemas.microsoft.com/office/drawing/2014/main" id="{1A806793-2552-4385-88C3-A88B1CAD06C8}"/>
              </a:ext>
            </a:extLst>
          </p:cNvPr>
          <p:cNvSpPr txBox="1"/>
          <p:nvPr/>
        </p:nvSpPr>
        <p:spPr>
          <a:xfrm>
            <a:off x="1097280" y="3868276"/>
            <a:ext cx="10058399" cy="1323439"/>
          </a:xfrm>
          <a:prstGeom prst="rect">
            <a:avLst/>
          </a:prstGeom>
          <a:noFill/>
        </p:spPr>
        <p:txBody>
          <a:bodyPr wrap="square">
            <a:spAutoFit/>
          </a:bodyPr>
          <a:lstStyle/>
          <a:p>
            <a:r>
              <a:rPr lang="en-US" altLang="zh-CN" sz="1600" b="0" dirty="0">
                <a:solidFill>
                  <a:srgbClr val="A626A4"/>
                </a:solidFill>
                <a:effectLst/>
                <a:latin typeface="Fira Code" panose="020B0809050000020004" pitchFamily="49" charset="0"/>
              </a:rPr>
              <a:t>public</a:t>
            </a:r>
            <a:r>
              <a:rPr lang="en-US" altLang="zh-CN" sz="1600" b="0" dirty="0">
                <a:solidFill>
                  <a:srgbClr val="C18401"/>
                </a:solidFill>
                <a:effectLst/>
                <a:latin typeface="Fira Code" panose="020B0809050000020004" pitchFamily="49" charset="0"/>
              </a:rPr>
              <a:t> </a:t>
            </a:r>
            <a:r>
              <a:rPr lang="en-US" altLang="zh-CN" sz="1600" b="0" dirty="0">
                <a:solidFill>
                  <a:srgbClr val="A626A4"/>
                </a:solidFill>
                <a:effectLst/>
                <a:latin typeface="Fira Code" panose="020B0809050000020004" pitchFamily="49" charset="0"/>
              </a:rPr>
              <a:t>class</a:t>
            </a:r>
            <a:r>
              <a:rPr lang="en-US" altLang="zh-CN" sz="1600" b="0" dirty="0">
                <a:solidFill>
                  <a:srgbClr val="C18401"/>
                </a:solidFill>
                <a:effectLst/>
                <a:latin typeface="Fira Code" panose="020B0809050000020004" pitchFamily="49" charset="0"/>
              </a:rPr>
              <a:t> Question </a:t>
            </a:r>
            <a:r>
              <a:rPr lang="en-US" altLang="zh-CN" sz="1600" b="0" dirty="0">
                <a:solidFill>
                  <a:srgbClr val="A626A4"/>
                </a:solidFill>
                <a:effectLst/>
                <a:latin typeface="Fira Code" panose="020B0809050000020004" pitchFamily="49" charset="0"/>
              </a:rPr>
              <a:t>implements</a:t>
            </a:r>
            <a:r>
              <a:rPr lang="en-US" altLang="zh-CN" sz="1600" b="0" dirty="0">
                <a:solidFill>
                  <a:srgbClr val="C18401"/>
                </a:solidFill>
                <a:effectLst/>
                <a:latin typeface="Fira Code" panose="020B0809050000020004" pitchFamily="49" charset="0"/>
              </a:rPr>
              <a:t> Serializable </a:t>
            </a:r>
            <a:r>
              <a:rPr lang="en-US" altLang="zh-CN" sz="1600" b="0" dirty="0">
                <a:solidFill>
                  <a:srgbClr val="383A42"/>
                </a:solidFill>
                <a:effectLst/>
                <a:latin typeface="Fira Code" panose="020B0809050000020004" pitchFamily="49" charset="0"/>
              </a:rPr>
              <a:t>{</a:t>
            </a:r>
          </a:p>
          <a:p>
            <a:r>
              <a:rPr lang="en-US" altLang="zh-CN" sz="1600" b="0" dirty="0">
                <a:solidFill>
                  <a:srgbClr val="383A42"/>
                </a:solidFill>
                <a:effectLst/>
                <a:latin typeface="Fira Code" panose="020B0809050000020004" pitchFamily="49" charset="0"/>
              </a:rPr>
              <a:t>    </a:t>
            </a:r>
            <a:r>
              <a:rPr lang="en-US" altLang="zh-CN" sz="1600" b="0" dirty="0">
                <a:solidFill>
                  <a:srgbClr val="A626A4"/>
                </a:solidFill>
                <a:effectLst/>
                <a:latin typeface="Fira Code" panose="020B0809050000020004" pitchFamily="49" charset="0"/>
              </a:rPr>
              <a:t>public</a:t>
            </a:r>
            <a:r>
              <a:rPr lang="en-US" altLang="zh-CN" sz="1600" b="0" dirty="0">
                <a:solidFill>
                  <a:srgbClr val="383A42"/>
                </a:solidFill>
                <a:effectLst/>
                <a:latin typeface="Fira Code" panose="020B0809050000020004" pitchFamily="49" charset="0"/>
              </a:rPr>
              <a:t> </a:t>
            </a:r>
            <a:r>
              <a:rPr lang="en-US" altLang="zh-CN" sz="1600" b="0" dirty="0">
                <a:solidFill>
                  <a:srgbClr val="A626A4"/>
                </a:solidFill>
                <a:effectLst/>
                <a:latin typeface="Fira Code" panose="020B0809050000020004" pitchFamily="49" charset="0"/>
              </a:rPr>
              <a:t>static</a:t>
            </a:r>
            <a:r>
              <a:rPr lang="en-US" altLang="zh-CN" sz="1600" b="0" dirty="0">
                <a:solidFill>
                  <a:srgbClr val="383A42"/>
                </a:solidFill>
                <a:effectLst/>
                <a:latin typeface="Fira Code" panose="020B0809050000020004" pitchFamily="49" charset="0"/>
              </a:rPr>
              <a:t> </a:t>
            </a:r>
            <a:r>
              <a:rPr lang="en-US" altLang="zh-CN" sz="1600" b="0" dirty="0" err="1">
                <a:solidFill>
                  <a:srgbClr val="A626A4"/>
                </a:solidFill>
                <a:effectLst/>
                <a:latin typeface="Fira Code" panose="020B0809050000020004" pitchFamily="49" charset="0"/>
              </a:rPr>
              <a:t>ArrayList</a:t>
            </a:r>
            <a:r>
              <a:rPr lang="en-US" altLang="zh-CN" sz="1600" b="0" dirty="0">
                <a:solidFill>
                  <a:srgbClr val="E45649"/>
                </a:solidFill>
                <a:effectLst/>
                <a:latin typeface="Fira Code" panose="020B0809050000020004" pitchFamily="49" charset="0"/>
              </a:rPr>
              <a:t>&lt;</a:t>
            </a:r>
            <a:r>
              <a:rPr lang="en-US" altLang="zh-CN" sz="1600" b="0" dirty="0">
                <a:solidFill>
                  <a:srgbClr val="A626A4"/>
                </a:solidFill>
                <a:effectLst/>
                <a:latin typeface="Fira Code" panose="020B0809050000020004" pitchFamily="49" charset="0"/>
              </a:rPr>
              <a:t>Question</a:t>
            </a:r>
            <a:r>
              <a:rPr lang="en-US" altLang="zh-CN" sz="1600" b="0" dirty="0">
                <a:solidFill>
                  <a:srgbClr val="E45649"/>
                </a:solidFill>
                <a:effectLst/>
                <a:latin typeface="Fira Code" panose="020B0809050000020004" pitchFamily="49" charset="0"/>
              </a:rPr>
              <a:t>&gt; </a:t>
            </a:r>
            <a:r>
              <a:rPr lang="en-US" altLang="zh-CN" sz="1600" b="0" dirty="0" err="1">
                <a:solidFill>
                  <a:srgbClr val="E45649"/>
                </a:solidFill>
                <a:effectLst/>
                <a:latin typeface="Fira Code" panose="020B0809050000020004" pitchFamily="49" charset="0"/>
              </a:rPr>
              <a:t>questionArrayList</a:t>
            </a:r>
            <a:r>
              <a:rPr lang="en-US" altLang="zh-CN" sz="1600" b="0" dirty="0">
                <a:solidFill>
                  <a:srgbClr val="383A42"/>
                </a:solidFill>
                <a:effectLst/>
                <a:latin typeface="Fira Code" panose="020B0809050000020004" pitchFamily="49" charset="0"/>
              </a:rPr>
              <a:t>=</a:t>
            </a:r>
            <a:r>
              <a:rPr lang="en-US" altLang="zh-CN" sz="1600" b="0" dirty="0">
                <a:solidFill>
                  <a:srgbClr val="A626A4"/>
                </a:solidFill>
                <a:effectLst/>
                <a:latin typeface="Fira Code" panose="020B0809050000020004" pitchFamily="49" charset="0"/>
              </a:rPr>
              <a:t>new</a:t>
            </a:r>
            <a:r>
              <a:rPr lang="en-US" altLang="zh-CN" sz="1600" b="0" dirty="0">
                <a:solidFill>
                  <a:srgbClr val="383A42"/>
                </a:solidFill>
                <a:effectLst/>
                <a:latin typeface="Fira Code" panose="020B0809050000020004" pitchFamily="49" charset="0"/>
              </a:rPr>
              <a:t> </a:t>
            </a:r>
            <a:r>
              <a:rPr lang="en-US" altLang="zh-CN" sz="1600" b="0" dirty="0" err="1">
                <a:solidFill>
                  <a:srgbClr val="A626A4"/>
                </a:solidFill>
                <a:effectLst/>
                <a:latin typeface="Fira Code" panose="020B0809050000020004" pitchFamily="49" charset="0"/>
              </a:rPr>
              <a:t>ArrayList</a:t>
            </a:r>
            <a:r>
              <a:rPr lang="en-US" altLang="zh-CN" sz="1600" b="0" dirty="0">
                <a:solidFill>
                  <a:srgbClr val="383A42"/>
                </a:solidFill>
                <a:effectLst/>
                <a:latin typeface="Fira Code" panose="020B0809050000020004" pitchFamily="49" charset="0"/>
              </a:rPr>
              <a:t>&lt;&gt;();</a:t>
            </a:r>
          </a:p>
          <a:p>
            <a:r>
              <a:rPr lang="en-US" altLang="zh-CN" sz="1600" b="0" dirty="0">
                <a:solidFill>
                  <a:srgbClr val="383A42"/>
                </a:solidFill>
                <a:effectLst/>
                <a:latin typeface="Fira Code" panose="020B0809050000020004" pitchFamily="49" charset="0"/>
              </a:rPr>
              <a:t>    </a:t>
            </a:r>
            <a:r>
              <a:rPr lang="en-US" altLang="zh-CN" sz="1600" b="0" dirty="0">
                <a:solidFill>
                  <a:srgbClr val="A626A4"/>
                </a:solidFill>
                <a:effectLst/>
                <a:latin typeface="Fira Code" panose="020B0809050000020004" pitchFamily="49" charset="0"/>
              </a:rPr>
              <a:t>public</a:t>
            </a:r>
            <a:r>
              <a:rPr lang="en-US" altLang="zh-CN" sz="1600" b="0" dirty="0">
                <a:solidFill>
                  <a:srgbClr val="383A42"/>
                </a:solidFill>
                <a:effectLst/>
                <a:latin typeface="Fira Code" panose="020B0809050000020004" pitchFamily="49" charset="0"/>
              </a:rPr>
              <a:t> </a:t>
            </a:r>
            <a:r>
              <a:rPr lang="en-US" altLang="zh-CN" sz="1600" b="0" dirty="0">
                <a:solidFill>
                  <a:srgbClr val="A626A4"/>
                </a:solidFill>
                <a:effectLst/>
                <a:latin typeface="Fira Code" panose="020B0809050000020004" pitchFamily="49" charset="0"/>
              </a:rPr>
              <a:t>static</a:t>
            </a:r>
            <a:r>
              <a:rPr lang="en-US" altLang="zh-CN" sz="1600" b="0" dirty="0">
                <a:solidFill>
                  <a:srgbClr val="383A42"/>
                </a:solidFill>
                <a:effectLst/>
                <a:latin typeface="Fira Code" panose="020B0809050000020004" pitchFamily="49" charset="0"/>
              </a:rPr>
              <a:t> </a:t>
            </a:r>
            <a:r>
              <a:rPr lang="en-US" altLang="zh-CN" sz="1600" b="0" dirty="0" err="1">
                <a:solidFill>
                  <a:srgbClr val="A626A4"/>
                </a:solidFill>
                <a:effectLst/>
                <a:latin typeface="Fira Code" panose="020B0809050000020004" pitchFamily="49" charset="0"/>
              </a:rPr>
              <a:t>ArrayList</a:t>
            </a:r>
            <a:r>
              <a:rPr lang="en-US" altLang="zh-CN" sz="1600" b="0" dirty="0">
                <a:solidFill>
                  <a:srgbClr val="E45649"/>
                </a:solidFill>
                <a:effectLst/>
                <a:latin typeface="Fira Code" panose="020B0809050000020004" pitchFamily="49" charset="0"/>
              </a:rPr>
              <a:t>&lt;</a:t>
            </a:r>
            <a:r>
              <a:rPr lang="en-US" altLang="zh-CN" sz="1600" b="0" dirty="0">
                <a:solidFill>
                  <a:srgbClr val="A626A4"/>
                </a:solidFill>
                <a:effectLst/>
                <a:latin typeface="Fira Code" panose="020B0809050000020004" pitchFamily="49" charset="0"/>
              </a:rPr>
              <a:t>Integer</a:t>
            </a:r>
            <a:r>
              <a:rPr lang="en-US" altLang="zh-CN" sz="1600" b="0" dirty="0">
                <a:solidFill>
                  <a:srgbClr val="E45649"/>
                </a:solidFill>
                <a:effectLst/>
                <a:latin typeface="Fira Code" panose="020B0809050000020004" pitchFamily="49" charset="0"/>
              </a:rPr>
              <a:t>&gt; </a:t>
            </a:r>
            <a:r>
              <a:rPr lang="en-US" altLang="zh-CN" sz="1600" b="0" dirty="0" err="1">
                <a:solidFill>
                  <a:srgbClr val="E45649"/>
                </a:solidFill>
                <a:effectLst/>
                <a:latin typeface="Fira Code" panose="020B0809050000020004" pitchFamily="49" charset="0"/>
              </a:rPr>
              <a:t>userAnswer</a:t>
            </a:r>
            <a:r>
              <a:rPr lang="en-US" altLang="zh-CN" sz="1600" b="0" dirty="0">
                <a:solidFill>
                  <a:srgbClr val="383A42"/>
                </a:solidFill>
                <a:effectLst/>
                <a:latin typeface="Fira Code" panose="020B0809050000020004" pitchFamily="49" charset="0"/>
              </a:rPr>
              <a:t>=</a:t>
            </a:r>
            <a:r>
              <a:rPr lang="en-US" altLang="zh-CN" sz="1600" b="0" dirty="0">
                <a:solidFill>
                  <a:srgbClr val="A626A4"/>
                </a:solidFill>
                <a:effectLst/>
                <a:latin typeface="Fira Code" panose="020B0809050000020004" pitchFamily="49" charset="0"/>
              </a:rPr>
              <a:t>new</a:t>
            </a:r>
            <a:r>
              <a:rPr lang="en-US" altLang="zh-CN" sz="1600" b="0" dirty="0">
                <a:solidFill>
                  <a:srgbClr val="383A42"/>
                </a:solidFill>
                <a:effectLst/>
                <a:latin typeface="Fira Code" panose="020B0809050000020004" pitchFamily="49" charset="0"/>
              </a:rPr>
              <a:t> </a:t>
            </a:r>
            <a:r>
              <a:rPr lang="en-US" altLang="zh-CN" sz="1600" b="0" dirty="0" err="1">
                <a:solidFill>
                  <a:srgbClr val="A626A4"/>
                </a:solidFill>
                <a:effectLst/>
                <a:latin typeface="Fira Code" panose="020B0809050000020004" pitchFamily="49" charset="0"/>
              </a:rPr>
              <a:t>ArrayList</a:t>
            </a:r>
            <a:r>
              <a:rPr lang="en-US" altLang="zh-CN" sz="1600" b="0" dirty="0">
                <a:solidFill>
                  <a:srgbClr val="383A42"/>
                </a:solidFill>
                <a:effectLst/>
                <a:latin typeface="Fira Code" panose="020B0809050000020004" pitchFamily="49" charset="0"/>
              </a:rPr>
              <a:t>&lt;&gt;();</a:t>
            </a:r>
          </a:p>
          <a:p>
            <a:r>
              <a:rPr lang="en-US" altLang="zh-CN" sz="1600" b="0" dirty="0">
                <a:solidFill>
                  <a:srgbClr val="383A42"/>
                </a:solidFill>
                <a:effectLst/>
                <a:latin typeface="Fira Code" panose="020B0809050000020004" pitchFamily="49" charset="0"/>
              </a:rPr>
              <a:t>    </a:t>
            </a:r>
            <a:r>
              <a:rPr lang="en-US" altLang="zh-CN" sz="1600" b="0" dirty="0">
                <a:solidFill>
                  <a:srgbClr val="A626A4"/>
                </a:solidFill>
                <a:effectLst/>
                <a:latin typeface="Fira Code" panose="020B0809050000020004" pitchFamily="49" charset="0"/>
              </a:rPr>
              <a:t>public</a:t>
            </a:r>
            <a:r>
              <a:rPr lang="en-US" altLang="zh-CN" sz="1600" b="0" dirty="0">
                <a:solidFill>
                  <a:srgbClr val="383A42"/>
                </a:solidFill>
                <a:effectLst/>
                <a:latin typeface="Fira Code" panose="020B0809050000020004" pitchFamily="49" charset="0"/>
              </a:rPr>
              <a:t> </a:t>
            </a:r>
            <a:r>
              <a:rPr lang="en-US" altLang="zh-CN" sz="1600" b="0" dirty="0">
                <a:solidFill>
                  <a:srgbClr val="A626A4"/>
                </a:solidFill>
                <a:effectLst/>
                <a:latin typeface="Fira Code" panose="020B0809050000020004" pitchFamily="49" charset="0"/>
              </a:rPr>
              <a:t>static</a:t>
            </a:r>
            <a:r>
              <a:rPr lang="en-US" altLang="zh-CN" sz="1600" b="0" dirty="0">
                <a:solidFill>
                  <a:srgbClr val="383A42"/>
                </a:solidFill>
                <a:effectLst/>
                <a:latin typeface="Fira Code" panose="020B0809050000020004" pitchFamily="49" charset="0"/>
              </a:rPr>
              <a:t> </a:t>
            </a:r>
            <a:r>
              <a:rPr lang="en-US" altLang="zh-CN" sz="1600" b="0" dirty="0" err="1">
                <a:solidFill>
                  <a:srgbClr val="A626A4"/>
                </a:solidFill>
                <a:effectLst/>
                <a:latin typeface="Fira Code" panose="020B0809050000020004" pitchFamily="49" charset="0"/>
              </a:rPr>
              <a:t>ArrayList</a:t>
            </a:r>
            <a:r>
              <a:rPr lang="en-US" altLang="zh-CN" sz="1600" b="0" dirty="0">
                <a:solidFill>
                  <a:srgbClr val="E45649"/>
                </a:solidFill>
                <a:effectLst/>
                <a:latin typeface="Fira Code" panose="020B0809050000020004" pitchFamily="49" charset="0"/>
              </a:rPr>
              <a:t>&lt;</a:t>
            </a:r>
            <a:r>
              <a:rPr lang="en-US" altLang="zh-CN" sz="1600" b="0" dirty="0">
                <a:solidFill>
                  <a:srgbClr val="A626A4"/>
                </a:solidFill>
                <a:effectLst/>
                <a:latin typeface="Fira Code" panose="020B0809050000020004" pitchFamily="49" charset="0"/>
              </a:rPr>
              <a:t>Boolean</a:t>
            </a:r>
            <a:r>
              <a:rPr lang="en-US" altLang="zh-CN" sz="1600" b="0" dirty="0">
                <a:solidFill>
                  <a:srgbClr val="E45649"/>
                </a:solidFill>
                <a:effectLst/>
                <a:latin typeface="Fira Code" panose="020B0809050000020004" pitchFamily="49" charset="0"/>
              </a:rPr>
              <a:t>&gt; </a:t>
            </a:r>
            <a:r>
              <a:rPr lang="en-US" altLang="zh-CN" sz="1600" b="0" dirty="0" err="1">
                <a:solidFill>
                  <a:srgbClr val="E45649"/>
                </a:solidFill>
                <a:effectLst/>
                <a:latin typeface="Fira Code" panose="020B0809050000020004" pitchFamily="49" charset="0"/>
              </a:rPr>
              <a:t>isCorrectList</a:t>
            </a:r>
            <a:r>
              <a:rPr lang="en-US" altLang="zh-CN" sz="1600" b="0" dirty="0">
                <a:solidFill>
                  <a:srgbClr val="383A42"/>
                </a:solidFill>
                <a:effectLst/>
                <a:latin typeface="Fira Code" panose="020B0809050000020004" pitchFamily="49" charset="0"/>
              </a:rPr>
              <a:t>=</a:t>
            </a:r>
            <a:r>
              <a:rPr lang="en-US" altLang="zh-CN" sz="1600" b="0" dirty="0">
                <a:solidFill>
                  <a:srgbClr val="A626A4"/>
                </a:solidFill>
                <a:effectLst/>
                <a:latin typeface="Fira Code" panose="020B0809050000020004" pitchFamily="49" charset="0"/>
              </a:rPr>
              <a:t>new</a:t>
            </a:r>
            <a:r>
              <a:rPr lang="en-US" altLang="zh-CN" sz="1600" b="0" dirty="0">
                <a:solidFill>
                  <a:srgbClr val="383A42"/>
                </a:solidFill>
                <a:effectLst/>
                <a:latin typeface="Fira Code" panose="020B0809050000020004" pitchFamily="49" charset="0"/>
              </a:rPr>
              <a:t> </a:t>
            </a:r>
            <a:r>
              <a:rPr lang="en-US" altLang="zh-CN" sz="1600" b="0" dirty="0" err="1">
                <a:solidFill>
                  <a:srgbClr val="A626A4"/>
                </a:solidFill>
                <a:effectLst/>
                <a:latin typeface="Fira Code" panose="020B0809050000020004" pitchFamily="49" charset="0"/>
              </a:rPr>
              <a:t>ArrayList</a:t>
            </a:r>
            <a:r>
              <a:rPr lang="en-US" altLang="zh-CN" sz="1600" b="0" dirty="0">
                <a:solidFill>
                  <a:srgbClr val="383A42"/>
                </a:solidFill>
                <a:effectLst/>
                <a:latin typeface="Fira Code" panose="020B0809050000020004" pitchFamily="49" charset="0"/>
              </a:rPr>
              <a:t>&lt;&gt;();</a:t>
            </a:r>
          </a:p>
          <a:p>
            <a:r>
              <a:rPr lang="en-US" altLang="zh-CN" sz="1600" b="0" dirty="0">
                <a:solidFill>
                  <a:srgbClr val="383A42"/>
                </a:solidFill>
                <a:effectLst/>
                <a:latin typeface="Fira Code" panose="020B0809050000020004" pitchFamily="49" charset="0"/>
              </a:rPr>
              <a:t>}</a:t>
            </a:r>
          </a:p>
        </p:txBody>
      </p:sp>
    </p:spTree>
    <p:extLst>
      <p:ext uri="{BB962C8B-B14F-4D97-AF65-F5344CB8AC3E}">
        <p14:creationId xmlns:p14="http://schemas.microsoft.com/office/powerpoint/2010/main" val="12298069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E35A9-6A48-4A14-870C-745DEC81DA09}"/>
              </a:ext>
            </a:extLst>
          </p:cNvPr>
          <p:cNvSpPr>
            <a:spLocks noGrp="1"/>
          </p:cNvSpPr>
          <p:nvPr>
            <p:ph type="title"/>
          </p:nvPr>
        </p:nvSpPr>
        <p:spPr/>
        <p:txBody>
          <a:bodyPr/>
          <a:lstStyle/>
          <a:p>
            <a:r>
              <a:rPr lang="en-US" altLang="zh-CN" dirty="0"/>
              <a:t>Implementations-Rotation</a:t>
            </a:r>
            <a:endParaRPr lang="zh-CN" altLang="en-US" dirty="0"/>
          </a:p>
        </p:txBody>
      </p:sp>
      <p:sp>
        <p:nvSpPr>
          <p:cNvPr id="8" name="Text Placeholder 7">
            <a:extLst>
              <a:ext uri="{FF2B5EF4-FFF2-40B4-BE49-F238E27FC236}">
                <a16:creationId xmlns:a16="http://schemas.microsoft.com/office/drawing/2014/main" id="{F418222E-5FBB-438E-9BD3-AA722226D530}"/>
              </a:ext>
            </a:extLst>
          </p:cNvPr>
          <p:cNvSpPr>
            <a:spLocks noGrp="1"/>
          </p:cNvSpPr>
          <p:nvPr>
            <p:ph type="body" sz="half" idx="2"/>
          </p:nvPr>
        </p:nvSpPr>
        <p:spPr/>
        <p:txBody>
          <a:bodyPr/>
          <a:lstStyle/>
          <a:p>
            <a:r>
              <a:rPr lang="en-US" altLang="zh-CN" dirty="0"/>
              <a:t>The questions, answers are static variables. So, when user rotates his/her phone in </a:t>
            </a:r>
            <a:r>
              <a:rPr lang="en-US" altLang="zh-CN" b="1" i="1" dirty="0"/>
              <a:t>Quiz</a:t>
            </a:r>
            <a:r>
              <a:rPr lang="en-US" altLang="zh-CN" dirty="0"/>
              <a:t> Activity, the user's answers and the order of the questions will no change.</a:t>
            </a:r>
            <a:endParaRPr lang="zh-CN" altLang="en-US" dirty="0"/>
          </a:p>
          <a:p>
            <a:endParaRPr lang="zh-CN" altLang="en-US" dirty="0"/>
          </a:p>
        </p:txBody>
      </p:sp>
      <p:pic>
        <p:nvPicPr>
          <p:cNvPr id="5" name="Picture 4" descr="Graphical user interface, text, application&#10;&#10;Description automatically generated">
            <a:extLst>
              <a:ext uri="{FF2B5EF4-FFF2-40B4-BE49-F238E27FC236}">
                <a16:creationId xmlns:a16="http://schemas.microsoft.com/office/drawing/2014/main" id="{BA48A27C-7464-484B-B131-A2124121BA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7656" y="1363608"/>
            <a:ext cx="1956687" cy="4130784"/>
          </a:xfrm>
          <a:prstGeom prst="rect">
            <a:avLst/>
          </a:prstGeom>
        </p:spPr>
      </p:pic>
      <p:pic>
        <p:nvPicPr>
          <p:cNvPr id="7" name="Picture 6" descr="Graphical user interface, application, website&#10;&#10;Description automatically generated">
            <a:extLst>
              <a:ext uri="{FF2B5EF4-FFF2-40B4-BE49-F238E27FC236}">
                <a16:creationId xmlns:a16="http://schemas.microsoft.com/office/drawing/2014/main" id="{5341144E-9367-4C1A-BA81-1A2482AF04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5549" y="1984148"/>
            <a:ext cx="4470917" cy="2117803"/>
          </a:xfrm>
          <a:prstGeom prst="rect">
            <a:avLst/>
          </a:prstGeom>
        </p:spPr>
      </p:pic>
    </p:spTree>
    <p:extLst>
      <p:ext uri="{BB962C8B-B14F-4D97-AF65-F5344CB8AC3E}">
        <p14:creationId xmlns:p14="http://schemas.microsoft.com/office/powerpoint/2010/main" val="1862645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6A4CB-BD43-40B3-8033-48599AD90C40}"/>
              </a:ext>
            </a:extLst>
          </p:cNvPr>
          <p:cNvSpPr>
            <a:spLocks noGrp="1"/>
          </p:cNvSpPr>
          <p:nvPr>
            <p:ph type="title"/>
          </p:nvPr>
        </p:nvSpPr>
        <p:spPr/>
        <p:txBody>
          <a:bodyPr/>
          <a:lstStyle/>
          <a:p>
            <a:r>
              <a:rPr lang="en-US" altLang="zh-CN" dirty="0"/>
              <a:t>Handling of Exceptions</a:t>
            </a:r>
            <a:endParaRPr lang="zh-CN" altLang="en-US" dirty="0"/>
          </a:p>
        </p:txBody>
      </p:sp>
      <p:sp>
        <p:nvSpPr>
          <p:cNvPr id="3" name="Content Placeholder 2">
            <a:extLst>
              <a:ext uri="{FF2B5EF4-FFF2-40B4-BE49-F238E27FC236}">
                <a16:creationId xmlns:a16="http://schemas.microsoft.com/office/drawing/2014/main" id="{5935DB44-F6F8-4215-A89E-9439D421E928}"/>
              </a:ext>
            </a:extLst>
          </p:cNvPr>
          <p:cNvSpPr>
            <a:spLocks noGrp="1"/>
          </p:cNvSpPr>
          <p:nvPr>
            <p:ph idx="1"/>
          </p:nvPr>
        </p:nvSpPr>
        <p:spPr/>
        <p:txBody>
          <a:bodyPr>
            <a:normAutofit/>
          </a:bodyPr>
          <a:lstStyle/>
          <a:p>
            <a:pPr marL="457200" indent="-457200">
              <a:buFont typeface="+mj-lt"/>
              <a:buAutoNum type="arabicPeriod"/>
            </a:pPr>
            <a:r>
              <a:rPr lang="en-US" altLang="zh-CN" dirty="0"/>
              <a:t>No Internet</a:t>
            </a:r>
          </a:p>
          <a:p>
            <a:pPr lvl="1"/>
            <a:r>
              <a:rPr lang="en-US" altLang="zh-CN" dirty="0"/>
              <a:t>Since the </a:t>
            </a:r>
            <a:r>
              <a:rPr lang="en-US" altLang="zh-CN" b="1" i="1" dirty="0"/>
              <a:t>Login/Logout </a:t>
            </a:r>
            <a:r>
              <a:rPr lang="en-US" altLang="zh-CN" dirty="0"/>
              <a:t>activity need Internet, the whole application will never go further if there is no Internet connection</a:t>
            </a:r>
          </a:p>
          <a:p>
            <a:pPr marL="457200" indent="-457200">
              <a:buFont typeface="+mj-lt"/>
              <a:buAutoNum type="arabicPeriod"/>
            </a:pPr>
            <a:r>
              <a:rPr lang="en-US" altLang="zh-CN" dirty="0"/>
              <a:t>No local file or downloading error</a:t>
            </a:r>
          </a:p>
          <a:p>
            <a:pPr lvl="1"/>
            <a:r>
              <a:rPr lang="en-US" altLang="zh-CN" dirty="0"/>
              <a:t>If there is no local file, the version number will be </a:t>
            </a:r>
            <a:r>
              <a:rPr lang="en-US" altLang="zh-CN" i="1" dirty="0"/>
              <a:t>-1</a:t>
            </a:r>
            <a:r>
              <a:rPr lang="en-US" altLang="zh-CN" dirty="0"/>
              <a:t>, it will compare with the server version number and call the </a:t>
            </a:r>
            <a:r>
              <a:rPr lang="en-US" altLang="zh-CN" b="1" i="1" dirty="0"/>
              <a:t>Update</a:t>
            </a:r>
            <a:r>
              <a:rPr lang="en-US" altLang="zh-CN" dirty="0"/>
              <a:t> activity. If user chooses </a:t>
            </a:r>
            <a:r>
              <a:rPr lang="en-US" altLang="zh-CN" b="1" i="1" dirty="0"/>
              <a:t>No</a:t>
            </a:r>
            <a:r>
              <a:rPr lang="en-US" altLang="zh-CN" dirty="0"/>
              <a:t> button in </a:t>
            </a:r>
            <a:r>
              <a:rPr lang="en-US" altLang="zh-CN" b="1" i="1" dirty="0"/>
              <a:t>Update </a:t>
            </a:r>
            <a:r>
              <a:rPr lang="en-US" altLang="zh-CN" dirty="0"/>
              <a:t>activity, the application will toast an error message. Since no data is read in memory, when user clicks the </a:t>
            </a:r>
            <a:r>
              <a:rPr lang="en-US" altLang="zh-CN" b="1" i="1" dirty="0"/>
              <a:t>Start Quiz</a:t>
            </a:r>
            <a:r>
              <a:rPr lang="en-US" altLang="zh-CN" dirty="0"/>
              <a:t>, the application will also toast an error message and not go further to prevent errors.</a:t>
            </a:r>
          </a:p>
          <a:p>
            <a:pPr lvl="1"/>
            <a:r>
              <a:rPr lang="en-US" altLang="zh-CN" dirty="0"/>
              <a:t>If there is a downloading error, the file will not be stored correctly. When the application read the file, the program will throw an exception, and the exception will be caught and handled.</a:t>
            </a:r>
            <a:endParaRPr lang="zh-CN" altLang="en-US" dirty="0"/>
          </a:p>
        </p:txBody>
      </p:sp>
    </p:spTree>
    <p:extLst>
      <p:ext uri="{BB962C8B-B14F-4D97-AF65-F5344CB8AC3E}">
        <p14:creationId xmlns:p14="http://schemas.microsoft.com/office/powerpoint/2010/main" val="18284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1FFA2-379F-434F-8705-9282BAA1EA69}"/>
              </a:ext>
            </a:extLst>
          </p:cNvPr>
          <p:cNvSpPr>
            <a:spLocks noGrp="1"/>
          </p:cNvSpPr>
          <p:nvPr>
            <p:ph type="title"/>
          </p:nvPr>
        </p:nvSpPr>
        <p:spPr/>
        <p:txBody>
          <a:bodyPr/>
          <a:lstStyle/>
          <a:p>
            <a:r>
              <a:rPr lang="en-US" altLang="zh-CN" dirty="0"/>
              <a:t>Introduction</a:t>
            </a:r>
            <a:endParaRPr lang="zh-CN" altLang="en-US" dirty="0"/>
          </a:p>
        </p:txBody>
      </p:sp>
      <p:sp>
        <p:nvSpPr>
          <p:cNvPr id="3" name="Content Placeholder 2">
            <a:extLst>
              <a:ext uri="{FF2B5EF4-FFF2-40B4-BE49-F238E27FC236}">
                <a16:creationId xmlns:a16="http://schemas.microsoft.com/office/drawing/2014/main" id="{4A85F46E-90FD-4B84-8054-2AF898071E4C}"/>
              </a:ext>
            </a:extLst>
          </p:cNvPr>
          <p:cNvSpPr>
            <a:spLocks noGrp="1"/>
          </p:cNvSpPr>
          <p:nvPr>
            <p:ph idx="1"/>
          </p:nvPr>
        </p:nvSpPr>
        <p:spPr/>
        <p:txBody>
          <a:bodyPr/>
          <a:lstStyle/>
          <a:p>
            <a:r>
              <a:rPr lang="en-US" altLang="zh-CN" dirty="0"/>
              <a:t>This application named </a:t>
            </a:r>
            <a:r>
              <a:rPr lang="en-US" altLang="zh-CN" i="1" dirty="0"/>
              <a:t>King of Karaoke </a:t>
            </a:r>
            <a:r>
              <a:rPr lang="en-US" altLang="zh-CN" dirty="0"/>
              <a:t>is a quiz game about music. Users will login in with their account(they can use Google Account), answer several question which are randomly selected from a question's library within the specified time, finally submit their score to the server and let other users know their grade.</a:t>
            </a:r>
          </a:p>
          <a:p>
            <a:r>
              <a:rPr lang="en-US" altLang="zh-CN" dirty="0"/>
              <a:t>In this project, I use </a:t>
            </a:r>
            <a:r>
              <a:rPr lang="en-US" altLang="zh-CN" b="1" i="1" dirty="0"/>
              <a:t>Java</a:t>
            </a:r>
            <a:r>
              <a:rPr lang="en-US" altLang="zh-CN" dirty="0"/>
              <a:t> and </a:t>
            </a:r>
            <a:r>
              <a:rPr lang="en-US" altLang="zh-CN" b="1" i="1" dirty="0"/>
              <a:t>Android SDK </a:t>
            </a:r>
            <a:r>
              <a:rPr lang="en-US" altLang="zh-CN" dirty="0"/>
              <a:t>to develop the front-end application. As for the back end which is used to store data, I use </a:t>
            </a:r>
            <a:r>
              <a:rPr lang="en-US" altLang="zh-CN" b="1" i="1" dirty="0"/>
              <a:t>Python</a:t>
            </a:r>
            <a:r>
              <a:rPr lang="en-US" altLang="zh-CN" dirty="0"/>
              <a:t> and </a:t>
            </a:r>
            <a:r>
              <a:rPr lang="en-US" altLang="zh-CN" b="1" i="1" dirty="0"/>
              <a:t>Django Framework </a:t>
            </a:r>
            <a:r>
              <a:rPr lang="en-US" altLang="zh-CN" dirty="0"/>
              <a:t>to develop it.</a:t>
            </a:r>
          </a:p>
          <a:p>
            <a:r>
              <a:rPr lang="en-US" altLang="zh-CN" dirty="0"/>
              <a:t>Since the course focuses on Android application development, I will not go into details about the specific implementation of the back-end.  The source code of the whole project and other data used in this was upload to </a:t>
            </a:r>
            <a:r>
              <a:rPr lang="en-US" altLang="zh-CN" dirty="0" err="1">
                <a:hlinkClick r:id="rId2"/>
              </a:rPr>
              <a:t>Github</a:t>
            </a:r>
            <a:r>
              <a:rPr lang="en-US" altLang="zh-CN" dirty="0"/>
              <a:t>.</a:t>
            </a:r>
            <a:endParaRPr lang="zh-CN" altLang="en-US" dirty="0"/>
          </a:p>
        </p:txBody>
      </p:sp>
    </p:spTree>
    <p:extLst>
      <p:ext uri="{BB962C8B-B14F-4D97-AF65-F5344CB8AC3E}">
        <p14:creationId xmlns:p14="http://schemas.microsoft.com/office/powerpoint/2010/main" val="40200471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F242A-199F-40D0-BAEC-A2FAA32224BE}"/>
              </a:ext>
            </a:extLst>
          </p:cNvPr>
          <p:cNvSpPr>
            <a:spLocks noGrp="1"/>
          </p:cNvSpPr>
          <p:nvPr>
            <p:ph type="title"/>
          </p:nvPr>
        </p:nvSpPr>
        <p:spPr/>
        <p:txBody>
          <a:bodyPr/>
          <a:lstStyle/>
          <a:p>
            <a:r>
              <a:rPr lang="en-US" altLang="zh-CN" dirty="0"/>
              <a:t>Conclusion</a:t>
            </a:r>
            <a:endParaRPr lang="zh-CN" altLang="en-US" dirty="0"/>
          </a:p>
        </p:txBody>
      </p:sp>
      <p:sp>
        <p:nvSpPr>
          <p:cNvPr id="3" name="Content Placeholder 2">
            <a:extLst>
              <a:ext uri="{FF2B5EF4-FFF2-40B4-BE49-F238E27FC236}">
                <a16:creationId xmlns:a16="http://schemas.microsoft.com/office/drawing/2014/main" id="{EF3AB9C2-9BD2-4FEB-9EEC-43FE154446D6}"/>
              </a:ext>
            </a:extLst>
          </p:cNvPr>
          <p:cNvSpPr>
            <a:spLocks noGrp="1"/>
          </p:cNvSpPr>
          <p:nvPr>
            <p:ph idx="1"/>
          </p:nvPr>
        </p:nvSpPr>
        <p:spPr/>
        <p:txBody>
          <a:bodyPr/>
          <a:lstStyle/>
          <a:p>
            <a:pPr marL="457200" indent="-457200">
              <a:buFont typeface="+mj-lt"/>
              <a:buAutoNum type="arabicPeriod"/>
            </a:pPr>
            <a:r>
              <a:rPr lang="en-US" altLang="zh-CN" dirty="0"/>
              <a:t>Overall, we can divide the entire project into two parts: the front end and the back end. The back end is responsible for storing data and processing user requests, while the front end provides a user interface to display data. In this application, the main data are getting from the server. The front-end and back-end separation architecture model is more conducive to the development of applications for other platforms. </a:t>
            </a:r>
          </a:p>
          <a:p>
            <a:pPr marL="457200" indent="-457200">
              <a:buFont typeface="+mj-lt"/>
              <a:buAutoNum type="arabicPeriod"/>
            </a:pPr>
            <a:r>
              <a:rPr lang="en-US" altLang="zh-CN" dirty="0"/>
              <a:t>About new version, in my opinion, the user interface can be optimized. We can also develop the forum function so that users can communicate and share with each other, not just the score ranking.</a:t>
            </a:r>
          </a:p>
          <a:p>
            <a:endParaRPr lang="zh-CN" altLang="en-US" dirty="0"/>
          </a:p>
        </p:txBody>
      </p:sp>
    </p:spTree>
    <p:extLst>
      <p:ext uri="{BB962C8B-B14F-4D97-AF65-F5344CB8AC3E}">
        <p14:creationId xmlns:p14="http://schemas.microsoft.com/office/powerpoint/2010/main" val="1099437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C8D68-F068-4842-98CF-B3FCD41F274D}"/>
              </a:ext>
            </a:extLst>
          </p:cNvPr>
          <p:cNvSpPr>
            <a:spLocks noGrp="1"/>
          </p:cNvSpPr>
          <p:nvPr>
            <p:ph type="title"/>
          </p:nvPr>
        </p:nvSpPr>
        <p:spPr/>
        <p:txBody>
          <a:bodyPr/>
          <a:lstStyle/>
          <a:p>
            <a:r>
              <a:rPr lang="en-US" altLang="zh-CN" dirty="0"/>
              <a:t>Details-Login/ Logout</a:t>
            </a:r>
            <a:endParaRPr lang="zh-CN" altLang="en-US" dirty="0"/>
          </a:p>
        </p:txBody>
      </p:sp>
      <p:sp>
        <p:nvSpPr>
          <p:cNvPr id="9" name="Text Placeholder 8">
            <a:extLst>
              <a:ext uri="{FF2B5EF4-FFF2-40B4-BE49-F238E27FC236}">
                <a16:creationId xmlns:a16="http://schemas.microsoft.com/office/drawing/2014/main" id="{FC6823A9-106B-4252-A5F3-C1869DCDA011}"/>
              </a:ext>
            </a:extLst>
          </p:cNvPr>
          <p:cNvSpPr>
            <a:spLocks noGrp="1"/>
          </p:cNvSpPr>
          <p:nvPr>
            <p:ph type="body" sz="half" idx="2"/>
          </p:nvPr>
        </p:nvSpPr>
        <p:spPr/>
        <p:txBody>
          <a:bodyPr/>
          <a:lstStyle/>
          <a:p>
            <a:r>
              <a:rPr lang="en-US" altLang="zh-CN" dirty="0"/>
              <a:t>The third-party services </a:t>
            </a:r>
            <a:r>
              <a:rPr lang="en-US" altLang="zh-CN" b="1" i="1" dirty="0">
                <a:hlinkClick r:id="rId2"/>
              </a:rPr>
              <a:t>Auth0</a:t>
            </a:r>
            <a:endParaRPr lang="zh-CN" altLang="en-US" b="1" i="1" dirty="0"/>
          </a:p>
          <a:p>
            <a:endParaRPr lang="zh-CN" altLang="en-US" dirty="0"/>
          </a:p>
        </p:txBody>
      </p:sp>
      <p:pic>
        <p:nvPicPr>
          <p:cNvPr id="5" name="Picture 4" descr="Graphical user interface, application&#10;&#10;Description automatically generated">
            <a:extLst>
              <a:ext uri="{FF2B5EF4-FFF2-40B4-BE49-F238E27FC236}">
                <a16:creationId xmlns:a16="http://schemas.microsoft.com/office/drawing/2014/main" id="{D1C3B8C6-8E8E-4E55-B12F-BCAFBFBAE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6934" y="644320"/>
            <a:ext cx="2671605" cy="5671417"/>
          </a:xfrm>
          <a:prstGeom prst="rect">
            <a:avLst/>
          </a:prstGeom>
        </p:spPr>
      </p:pic>
      <p:pic>
        <p:nvPicPr>
          <p:cNvPr id="7" name="Picture 6" descr="Graphical user interface, application, Teams&#10;&#10;Description automatically generated">
            <a:extLst>
              <a:ext uri="{FF2B5EF4-FFF2-40B4-BE49-F238E27FC236}">
                <a16:creationId xmlns:a16="http://schemas.microsoft.com/office/drawing/2014/main" id="{BC10FA76-6428-463D-8E27-6FF0AD2DAD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68212" y="644320"/>
            <a:ext cx="2671605" cy="5671416"/>
          </a:xfrm>
          <a:prstGeom prst="rect">
            <a:avLst/>
          </a:prstGeom>
        </p:spPr>
      </p:pic>
    </p:spTree>
    <p:extLst>
      <p:ext uri="{BB962C8B-B14F-4D97-AF65-F5344CB8AC3E}">
        <p14:creationId xmlns:p14="http://schemas.microsoft.com/office/powerpoint/2010/main" val="1267388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A0BE2-ACAF-4B69-B6E8-3828B214281B}"/>
              </a:ext>
            </a:extLst>
          </p:cNvPr>
          <p:cNvSpPr>
            <a:spLocks noGrp="1"/>
          </p:cNvSpPr>
          <p:nvPr>
            <p:ph type="title"/>
          </p:nvPr>
        </p:nvSpPr>
        <p:spPr/>
        <p:txBody>
          <a:bodyPr/>
          <a:lstStyle/>
          <a:p>
            <a:r>
              <a:rPr lang="en-US" altLang="zh-CN" dirty="0"/>
              <a:t>Details-Update data</a:t>
            </a:r>
            <a:endParaRPr lang="zh-CN" altLang="en-US" dirty="0"/>
          </a:p>
        </p:txBody>
      </p:sp>
      <p:sp>
        <p:nvSpPr>
          <p:cNvPr id="3" name="Content Placeholder 2">
            <a:extLst>
              <a:ext uri="{FF2B5EF4-FFF2-40B4-BE49-F238E27FC236}">
                <a16:creationId xmlns:a16="http://schemas.microsoft.com/office/drawing/2014/main" id="{29F501DB-105B-4369-8410-F39E076E61EC}"/>
              </a:ext>
            </a:extLst>
          </p:cNvPr>
          <p:cNvSpPr>
            <a:spLocks noGrp="1"/>
          </p:cNvSpPr>
          <p:nvPr>
            <p:ph idx="1"/>
          </p:nvPr>
        </p:nvSpPr>
        <p:spPr>
          <a:xfrm>
            <a:off x="1097280" y="2108201"/>
            <a:ext cx="3768335" cy="3760891"/>
          </a:xfrm>
        </p:spPr>
        <p:txBody>
          <a:bodyPr/>
          <a:lstStyle/>
          <a:p>
            <a:r>
              <a:rPr lang="en-US" altLang="zh-CN" dirty="0">
                <a:hlinkClick r:id="rId2"/>
              </a:rPr>
              <a:t>VERSION_API</a:t>
            </a:r>
            <a:endParaRPr lang="en-US" altLang="zh-CN" dirty="0"/>
          </a:p>
          <a:p>
            <a:r>
              <a:rPr lang="en-US" altLang="zh-CN" dirty="0">
                <a:hlinkClick r:id="rId3"/>
              </a:rPr>
              <a:t>SONGS_API</a:t>
            </a:r>
            <a:r>
              <a:rPr lang="en-US" altLang="zh-CN" dirty="0"/>
              <a:t>:</a:t>
            </a:r>
          </a:p>
          <a:p>
            <a:endParaRPr lang="en-US" altLang="zh-CN" dirty="0"/>
          </a:p>
          <a:p>
            <a:endParaRPr lang="en-US" altLang="zh-CN" dirty="0"/>
          </a:p>
          <a:p>
            <a:r>
              <a:rPr lang="en-US" altLang="zh-CN" dirty="0"/>
              <a:t>Those information will be stored in application's internal storage. A </a:t>
            </a:r>
            <a:r>
              <a:rPr lang="en-US" altLang="zh-CN" b="1" i="1" dirty="0" err="1"/>
              <a:t>DownloadAsynTask</a:t>
            </a:r>
            <a:r>
              <a:rPr lang="en-US" altLang="zh-CN" dirty="0"/>
              <a:t> will start to download all music and store them in internal storage.</a:t>
            </a:r>
            <a:endParaRPr lang="zh-CN" altLang="en-US" dirty="0"/>
          </a:p>
        </p:txBody>
      </p:sp>
      <p:sp>
        <p:nvSpPr>
          <p:cNvPr id="5" name="TextBox 4">
            <a:extLst>
              <a:ext uri="{FF2B5EF4-FFF2-40B4-BE49-F238E27FC236}">
                <a16:creationId xmlns:a16="http://schemas.microsoft.com/office/drawing/2014/main" id="{9D550286-7450-4B22-AA1E-3408EB64FE22}"/>
              </a:ext>
            </a:extLst>
          </p:cNvPr>
          <p:cNvSpPr txBox="1"/>
          <p:nvPr/>
        </p:nvSpPr>
        <p:spPr>
          <a:xfrm>
            <a:off x="5000118" y="2108201"/>
            <a:ext cx="6094602" cy="4185761"/>
          </a:xfrm>
          <a:prstGeom prst="rect">
            <a:avLst/>
          </a:prstGeom>
          <a:noFill/>
        </p:spPr>
        <p:txBody>
          <a:bodyPr wrap="square">
            <a:spAutoFit/>
          </a:bodyPr>
          <a:lstStyle/>
          <a:p>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a:solidFill>
                  <a:srgbClr val="E45649"/>
                </a:solidFill>
                <a:effectLst/>
                <a:latin typeface="Fira Code" panose="020B0809050000020004" pitchFamily="49" charset="0"/>
              </a:rPr>
              <a:t>"song"</a:t>
            </a:r>
            <a:r>
              <a:rPr lang="en-US" altLang="zh-CN" sz="1400" b="0" dirty="0">
                <a:solidFill>
                  <a:srgbClr val="383A42"/>
                </a:solidFill>
                <a:effectLst/>
                <a:latin typeface="Fira Code" panose="020B0809050000020004" pitchFamily="49" charset="0"/>
              </a:rPr>
              <a:t>: </a:t>
            </a:r>
            <a:r>
              <a:rPr lang="en-US" altLang="zh-CN" sz="1400" b="0" dirty="0">
                <a:solidFill>
                  <a:srgbClr val="50A14F"/>
                </a:solidFill>
                <a:effectLst/>
                <a:latin typeface="Fira Code" panose="020B0809050000020004" pitchFamily="49" charset="0"/>
              </a:rPr>
              <a:t>"Chocolate"</a:t>
            </a:r>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a:solidFill>
                  <a:srgbClr val="E45649"/>
                </a:solidFill>
                <a:effectLst/>
                <a:latin typeface="Fira Code" panose="020B0809050000020004" pitchFamily="49" charset="0"/>
              </a:rPr>
              <a:t>"singer"</a:t>
            </a:r>
            <a:r>
              <a:rPr lang="en-US" altLang="zh-CN" sz="1400" b="0" dirty="0">
                <a:solidFill>
                  <a:srgbClr val="383A42"/>
                </a:solidFill>
                <a:effectLst/>
                <a:latin typeface="Fira Code" panose="020B0809050000020004" pitchFamily="49" charset="0"/>
              </a:rPr>
              <a:t>: </a:t>
            </a:r>
            <a:r>
              <a:rPr lang="en-US" altLang="zh-CN" sz="1400" b="0" dirty="0">
                <a:solidFill>
                  <a:srgbClr val="50A14F"/>
                </a:solidFill>
                <a:effectLst/>
                <a:latin typeface="Fira Code" panose="020B0809050000020004" pitchFamily="49" charset="0"/>
              </a:rPr>
              <a:t>"Alfonso Lugo"</a:t>
            </a:r>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a:solidFill>
                  <a:srgbClr val="E45649"/>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songURL</a:t>
            </a:r>
            <a:r>
              <a:rPr lang="en-US" altLang="zh-CN" sz="1400" b="0" dirty="0">
                <a:solidFill>
                  <a:srgbClr val="E45649"/>
                </a:solidFill>
                <a:effectLst/>
                <a:latin typeface="Fira Code" panose="020B0809050000020004" pitchFamily="49" charset="0"/>
              </a:rPr>
              <a:t>"</a:t>
            </a:r>
            <a:r>
              <a:rPr lang="en-US" altLang="zh-CN" sz="1400" b="0" dirty="0">
                <a:solidFill>
                  <a:srgbClr val="383A42"/>
                </a:solidFill>
                <a:effectLst/>
                <a:latin typeface="Fira Code" panose="020B0809050000020004" pitchFamily="49" charset="0"/>
              </a:rPr>
              <a:t>: </a:t>
            </a:r>
            <a:r>
              <a:rPr lang="en-US" altLang="zh-CN" sz="1400" b="0" dirty="0">
                <a:solidFill>
                  <a:srgbClr val="50A14F"/>
                </a:solidFill>
                <a:effectLst/>
                <a:latin typeface="Fira Code" panose="020B0809050000020004" pitchFamily="49" charset="0"/>
              </a:rPr>
              <a:t>"https://github.com/</a:t>
            </a:r>
            <a:r>
              <a:rPr lang="en-US" altLang="zh-CN" sz="1400" b="0" dirty="0" err="1">
                <a:solidFill>
                  <a:srgbClr val="50A14F"/>
                </a:solidFill>
                <a:effectLst/>
                <a:latin typeface="Fira Code" panose="020B0809050000020004" pitchFamily="49" charset="0"/>
              </a:rPr>
              <a:t>BoxMars</a:t>
            </a:r>
            <a:r>
              <a:rPr lang="en-US" altLang="zh-CN" sz="1400" b="0" dirty="0">
                <a:solidFill>
                  <a:srgbClr val="50A14F"/>
                </a:solidFill>
                <a:effectLst/>
                <a:latin typeface="Fira Code" panose="020B0809050000020004" pitchFamily="49" charset="0"/>
              </a:rPr>
              <a:t>/</a:t>
            </a:r>
            <a:r>
              <a:rPr lang="en-US" altLang="zh-CN" sz="1400" b="0" dirty="0" err="1">
                <a:solidFill>
                  <a:srgbClr val="50A14F"/>
                </a:solidFill>
                <a:effectLst/>
                <a:latin typeface="Fira Code" panose="020B0809050000020004" pitchFamily="49" charset="0"/>
              </a:rPr>
              <a:t>AndroidDevCourseProject</a:t>
            </a:r>
            <a:r>
              <a:rPr lang="en-US" altLang="zh-CN" sz="1400" b="0" dirty="0">
                <a:solidFill>
                  <a:srgbClr val="50A14F"/>
                </a:solidFill>
                <a:effectLst/>
                <a:latin typeface="Fira Code" panose="020B0809050000020004" pitchFamily="49" charset="0"/>
              </a:rPr>
              <a:t>/raw/master/static/Alfonso_Lugo_-_Chocolate.mp3"</a:t>
            </a:r>
            <a:endParaRPr lang="en-US" altLang="zh-CN" sz="1400" b="0" dirty="0">
              <a:solidFill>
                <a:srgbClr val="383A42"/>
              </a:solidFill>
              <a:effectLst/>
              <a:latin typeface="Fira Code" panose="020B0809050000020004" pitchFamily="49" charset="0"/>
            </a:endParaRPr>
          </a:p>
          <a:p>
            <a:r>
              <a:rPr lang="en-US" altLang="zh-CN" sz="1400" b="0" dirty="0">
                <a:solidFill>
                  <a:srgbClr val="383A42"/>
                </a:solidFill>
                <a:effectLst/>
                <a:latin typeface="Fira Code" panose="020B0809050000020004" pitchFamily="49" charset="0"/>
              </a:rPr>
              <a:t>    }, </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a:solidFill>
                  <a:srgbClr val="E45649"/>
                </a:solidFill>
                <a:effectLst/>
                <a:latin typeface="Fira Code" panose="020B0809050000020004" pitchFamily="49" charset="0"/>
              </a:rPr>
              <a:t>"song"</a:t>
            </a:r>
            <a:r>
              <a:rPr lang="en-US" altLang="zh-CN" sz="1400" b="0" dirty="0">
                <a:solidFill>
                  <a:srgbClr val="383A42"/>
                </a:solidFill>
                <a:effectLst/>
                <a:latin typeface="Fira Code" panose="020B0809050000020004" pitchFamily="49" charset="0"/>
              </a:rPr>
              <a:t>: </a:t>
            </a:r>
            <a:r>
              <a:rPr lang="en-US" altLang="zh-CN" sz="1400" b="0" dirty="0">
                <a:solidFill>
                  <a:srgbClr val="50A14F"/>
                </a:solidFill>
                <a:effectLst/>
                <a:latin typeface="Fira Code" panose="020B0809050000020004" pitchFamily="49" charset="0"/>
              </a:rPr>
              <a:t>"Study and Relax"</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r>
              <a:rPr lang="en-US" altLang="zh-CN" sz="1400" b="0" dirty="0">
                <a:solidFill>
                  <a:srgbClr val="E45649"/>
                </a:solidFill>
                <a:effectLst/>
                <a:latin typeface="Fira Code" panose="020B0809050000020004" pitchFamily="49" charset="0"/>
              </a:rPr>
              <a:t>"singer"</a:t>
            </a:r>
            <a:r>
              <a:rPr lang="en-US" altLang="zh-CN" sz="1400" b="0" dirty="0">
                <a:solidFill>
                  <a:srgbClr val="383A42"/>
                </a:solidFill>
                <a:effectLst/>
                <a:latin typeface="Fira Code" panose="020B0809050000020004" pitchFamily="49" charset="0"/>
              </a:rPr>
              <a:t>: </a:t>
            </a:r>
            <a:r>
              <a:rPr lang="en-US" altLang="zh-CN" sz="1400" b="0" dirty="0">
                <a:solidFill>
                  <a:srgbClr val="50A14F"/>
                </a:solidFill>
                <a:effectLst/>
                <a:latin typeface="Fira Code" panose="020B0809050000020004" pitchFamily="49" charset="0"/>
              </a:rPr>
              <a:t>"D JAY KOI"</a:t>
            </a:r>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r>
              <a:rPr lang="en-US" altLang="zh-CN" sz="1400" b="0" dirty="0">
                <a:solidFill>
                  <a:srgbClr val="E45649"/>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songURL</a:t>
            </a:r>
            <a:r>
              <a:rPr lang="en-US" altLang="zh-CN" sz="1400" b="0" dirty="0">
                <a:solidFill>
                  <a:srgbClr val="E45649"/>
                </a:solidFill>
                <a:effectLst/>
                <a:latin typeface="Fira Code" panose="020B0809050000020004" pitchFamily="49" charset="0"/>
              </a:rPr>
              <a:t>"</a:t>
            </a:r>
            <a:r>
              <a:rPr lang="en-US" altLang="zh-CN" sz="1400" b="0" dirty="0">
                <a:solidFill>
                  <a:srgbClr val="383A42"/>
                </a:solidFill>
                <a:effectLst/>
                <a:latin typeface="Fira Code" panose="020B0809050000020004" pitchFamily="49" charset="0"/>
              </a:rPr>
              <a:t>: </a:t>
            </a:r>
            <a:r>
              <a:rPr lang="en-US" altLang="zh-CN" sz="1400" b="0" dirty="0">
                <a:solidFill>
                  <a:srgbClr val="50A14F"/>
                </a:solidFill>
                <a:effectLst/>
                <a:latin typeface="Fira Code" panose="020B0809050000020004" pitchFamily="49" charset="0"/>
              </a:rPr>
              <a:t>"https://github.com/</a:t>
            </a:r>
            <a:r>
              <a:rPr lang="en-US" altLang="zh-CN" sz="1400" b="0" dirty="0" err="1">
                <a:solidFill>
                  <a:srgbClr val="50A14F"/>
                </a:solidFill>
                <a:effectLst/>
                <a:latin typeface="Fira Code" panose="020B0809050000020004" pitchFamily="49" charset="0"/>
              </a:rPr>
              <a:t>BoxMars</a:t>
            </a:r>
            <a:r>
              <a:rPr lang="en-US" altLang="zh-CN" sz="1400" b="0" dirty="0">
                <a:solidFill>
                  <a:srgbClr val="50A14F"/>
                </a:solidFill>
                <a:effectLst/>
                <a:latin typeface="Fira Code" panose="020B0809050000020004" pitchFamily="49" charset="0"/>
              </a:rPr>
              <a:t>/</a:t>
            </a:r>
            <a:r>
              <a:rPr lang="en-US" altLang="zh-CN" sz="1400" b="0" dirty="0" err="1">
                <a:solidFill>
                  <a:srgbClr val="50A14F"/>
                </a:solidFill>
                <a:effectLst/>
                <a:latin typeface="Fira Code" panose="020B0809050000020004" pitchFamily="49" charset="0"/>
              </a:rPr>
              <a:t>AndroidDevCourseProject</a:t>
            </a:r>
            <a:r>
              <a:rPr lang="en-US" altLang="zh-CN" sz="1400" b="0" dirty="0">
                <a:solidFill>
                  <a:srgbClr val="50A14F"/>
                </a:solidFill>
                <a:effectLst/>
                <a:latin typeface="Fira Code" panose="020B0809050000020004" pitchFamily="49" charset="0"/>
              </a:rPr>
              <a:t>/raw/master/static/D_JAY_KOI_-_HOUSE_PARTY_._Feat_Fil_Straughan__.mp3"</a:t>
            </a:r>
            <a:endParaRPr lang="en-US" altLang="zh-CN" sz="1400" b="0" dirty="0">
              <a:solidFill>
                <a:srgbClr val="383A42"/>
              </a:solidFill>
              <a:effectLst/>
              <a:latin typeface="Fira Code" panose="020B0809050000020004" pitchFamily="49" charset="0"/>
            </a:endParaRPr>
          </a:p>
          <a:p>
            <a:r>
              <a:rPr lang="en-US" altLang="zh-CN" sz="1400" b="0" dirty="0">
                <a:solidFill>
                  <a:srgbClr val="383A42"/>
                </a:solidFill>
                <a:effectLst/>
                <a:latin typeface="Fira Code" panose="020B0809050000020004" pitchFamily="49" charset="0"/>
              </a:rPr>
              <a:t>    }, </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a:t>
            </a:r>
          </a:p>
        </p:txBody>
      </p:sp>
    </p:spTree>
    <p:extLst>
      <p:ext uri="{BB962C8B-B14F-4D97-AF65-F5344CB8AC3E}">
        <p14:creationId xmlns:p14="http://schemas.microsoft.com/office/powerpoint/2010/main" val="3903386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1D67-7F0D-428D-AE39-73BD20DE717D}"/>
              </a:ext>
            </a:extLst>
          </p:cNvPr>
          <p:cNvSpPr>
            <a:spLocks noGrp="1"/>
          </p:cNvSpPr>
          <p:nvPr>
            <p:ph type="title"/>
          </p:nvPr>
        </p:nvSpPr>
        <p:spPr/>
        <p:txBody>
          <a:bodyPr/>
          <a:lstStyle/>
          <a:p>
            <a:r>
              <a:rPr lang="en-US" altLang="zh-CN" dirty="0"/>
              <a:t>Details-Downloading</a:t>
            </a:r>
            <a:endParaRPr lang="zh-CN" altLang="en-US" dirty="0"/>
          </a:p>
        </p:txBody>
      </p:sp>
      <p:pic>
        <p:nvPicPr>
          <p:cNvPr id="5" name="Content Placeholder 4" descr="Graphical user interface, application&#10;&#10;Description automatically generated">
            <a:extLst>
              <a:ext uri="{FF2B5EF4-FFF2-40B4-BE49-F238E27FC236}">
                <a16:creationId xmlns:a16="http://schemas.microsoft.com/office/drawing/2014/main" id="{5B6EF9AE-D207-48DD-984D-E9BBD09983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59424" y="3328004"/>
            <a:ext cx="3257550" cy="1790700"/>
          </a:xfrm>
          <a:prstGeom prst="rect">
            <a:avLst/>
          </a:prstGeom>
          <a:ln>
            <a:noFill/>
          </a:ln>
          <a:effectLst>
            <a:outerShdw blurRad="292100" dist="139700" dir="2700000" algn="tl" rotWithShape="0">
              <a:srgbClr val="333333">
                <a:alpha val="65000"/>
              </a:srgbClr>
            </a:outerShdw>
          </a:effectLst>
        </p:spPr>
      </p:pic>
      <p:pic>
        <p:nvPicPr>
          <p:cNvPr id="7" name="Picture 6" descr="Graphical user interface, application&#10;&#10;Description automatically generated">
            <a:extLst>
              <a:ext uri="{FF2B5EF4-FFF2-40B4-BE49-F238E27FC236}">
                <a16:creationId xmlns:a16="http://schemas.microsoft.com/office/drawing/2014/main" id="{27ED82E0-4E46-42D0-A47C-635ED86915DC}"/>
              </a:ext>
            </a:extLst>
          </p:cNvPr>
          <p:cNvPicPr>
            <a:picLocks noChangeAspect="1"/>
          </p:cNvPicPr>
          <p:nvPr/>
        </p:nvPicPr>
        <p:blipFill rotWithShape="1">
          <a:blip r:embed="rId3">
            <a:extLst>
              <a:ext uri="{28A0092B-C50C-407E-A947-70E740481C1C}">
                <a14:useLocalDpi xmlns:a14="http://schemas.microsoft.com/office/drawing/2010/main" val="0"/>
              </a:ext>
            </a:extLst>
          </a:blip>
          <a:srcRect t="4038" b="5577"/>
          <a:stretch/>
        </p:blipFill>
        <p:spPr>
          <a:xfrm>
            <a:off x="6559424" y="938020"/>
            <a:ext cx="3257550" cy="17907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66940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C8EB5-1A11-4835-9478-3E597453FF72}"/>
              </a:ext>
            </a:extLst>
          </p:cNvPr>
          <p:cNvSpPr>
            <a:spLocks noGrp="1"/>
          </p:cNvSpPr>
          <p:nvPr>
            <p:ph type="title"/>
          </p:nvPr>
        </p:nvSpPr>
        <p:spPr/>
        <p:txBody>
          <a:bodyPr/>
          <a:lstStyle/>
          <a:p>
            <a:r>
              <a:rPr lang="en-US" altLang="zh-CN" dirty="0"/>
              <a:t>Details-Quiz</a:t>
            </a:r>
            <a:endParaRPr lang="zh-CN" altLang="en-US" dirty="0"/>
          </a:p>
        </p:txBody>
      </p:sp>
      <p:sp>
        <p:nvSpPr>
          <p:cNvPr id="12" name="Text Placeholder 11">
            <a:extLst>
              <a:ext uri="{FF2B5EF4-FFF2-40B4-BE49-F238E27FC236}">
                <a16:creationId xmlns:a16="http://schemas.microsoft.com/office/drawing/2014/main" id="{AA2DBCD7-669A-4C58-96B4-3C9DEDF36E6D}"/>
              </a:ext>
            </a:extLst>
          </p:cNvPr>
          <p:cNvSpPr>
            <a:spLocks noGrp="1"/>
          </p:cNvSpPr>
          <p:nvPr>
            <p:ph type="body" sz="half" idx="2"/>
          </p:nvPr>
        </p:nvSpPr>
        <p:spPr/>
        <p:txBody>
          <a:bodyPr>
            <a:normAutofit fontScale="92500" lnSpcReduction="10000"/>
          </a:bodyPr>
          <a:lstStyle/>
          <a:p>
            <a:pPr marL="457200" indent="-457200">
              <a:buFont typeface="+mj-lt"/>
              <a:buAutoNum type="arabicPeriod"/>
            </a:pPr>
            <a:r>
              <a:rPr lang="en-US" altLang="zh-CN" dirty="0">
                <a:solidFill>
                  <a:schemeClr val="bg1"/>
                </a:solidFill>
              </a:rPr>
              <a:t>Countdown timer</a:t>
            </a:r>
          </a:p>
          <a:p>
            <a:pPr marL="457200" indent="-457200">
              <a:buFont typeface="+mj-lt"/>
              <a:buAutoNum type="arabicPeriod"/>
            </a:pPr>
            <a:r>
              <a:rPr lang="en-US" altLang="zh-CN" dirty="0">
                <a:solidFill>
                  <a:schemeClr val="bg1"/>
                </a:solidFill>
              </a:rPr>
              <a:t>Music player </a:t>
            </a:r>
          </a:p>
          <a:p>
            <a:pPr marL="457200" indent="-457200">
              <a:buFont typeface="+mj-lt"/>
              <a:buAutoNum type="arabicPeriod"/>
            </a:pPr>
            <a:r>
              <a:rPr lang="en-US" altLang="zh-CN" dirty="0">
                <a:solidFill>
                  <a:schemeClr val="bg1"/>
                </a:solidFill>
              </a:rPr>
              <a:t>Cover image</a:t>
            </a:r>
          </a:p>
          <a:p>
            <a:pPr marL="457200" indent="-457200">
              <a:buFont typeface="+mj-lt"/>
              <a:buAutoNum type="arabicPeriod"/>
            </a:pPr>
            <a:r>
              <a:rPr lang="en-US" altLang="zh-CN" dirty="0">
                <a:solidFill>
                  <a:schemeClr val="bg1"/>
                </a:solidFill>
              </a:rPr>
              <a:t>Four radio buttons</a:t>
            </a:r>
          </a:p>
          <a:p>
            <a:pPr marL="457200" indent="-457200">
              <a:buFont typeface="+mj-lt"/>
              <a:buAutoNum type="arabicPeriod"/>
            </a:pPr>
            <a:r>
              <a:rPr lang="en-US" altLang="zh-CN" dirty="0">
                <a:solidFill>
                  <a:schemeClr val="bg1"/>
                </a:solidFill>
              </a:rPr>
              <a:t>Three buttons</a:t>
            </a:r>
          </a:p>
          <a:p>
            <a:pPr lvl="2"/>
            <a:r>
              <a:rPr lang="en-US" altLang="zh-CN" sz="1600" dirty="0">
                <a:solidFill>
                  <a:schemeClr val="bg1"/>
                </a:solidFill>
              </a:rPr>
              <a:t>Previous</a:t>
            </a:r>
          </a:p>
          <a:p>
            <a:pPr lvl="2"/>
            <a:r>
              <a:rPr lang="en-US" altLang="zh-CN" sz="1600" dirty="0">
                <a:solidFill>
                  <a:schemeClr val="bg1"/>
                </a:solidFill>
              </a:rPr>
              <a:t>Next</a:t>
            </a:r>
          </a:p>
          <a:p>
            <a:pPr lvl="2"/>
            <a:r>
              <a:rPr lang="en-US" altLang="zh-CN" sz="1600" dirty="0">
                <a:solidFill>
                  <a:schemeClr val="bg1"/>
                </a:solidFill>
              </a:rPr>
              <a:t>Submit</a:t>
            </a:r>
            <a:endParaRPr lang="zh-CN" altLang="en-US" sz="1600" dirty="0">
              <a:solidFill>
                <a:schemeClr val="bg1"/>
              </a:solidFill>
            </a:endParaRPr>
          </a:p>
          <a:p>
            <a:endParaRPr lang="zh-CN" altLang="en-US" dirty="0"/>
          </a:p>
        </p:txBody>
      </p:sp>
      <p:pic>
        <p:nvPicPr>
          <p:cNvPr id="5" name="Picture 4" descr="Text&#10;&#10;Description automatically generated">
            <a:extLst>
              <a:ext uri="{FF2B5EF4-FFF2-40B4-BE49-F238E27FC236}">
                <a16:creationId xmlns:a16="http://schemas.microsoft.com/office/drawing/2014/main" id="{6B311D28-1AA2-40FB-A5A1-2444026DB65D}"/>
              </a:ext>
            </a:extLst>
          </p:cNvPr>
          <p:cNvPicPr>
            <a:picLocks noChangeAspect="1"/>
          </p:cNvPicPr>
          <p:nvPr/>
        </p:nvPicPr>
        <p:blipFill rotWithShape="1">
          <a:blip r:embed="rId2">
            <a:extLst>
              <a:ext uri="{28A0092B-C50C-407E-A947-70E740481C1C}">
                <a14:useLocalDpi xmlns:a14="http://schemas.microsoft.com/office/drawing/2010/main" val="0"/>
              </a:ext>
            </a:extLst>
          </a:blip>
          <a:srcRect b="5338"/>
          <a:stretch/>
        </p:blipFill>
        <p:spPr>
          <a:xfrm>
            <a:off x="5020077" y="1400422"/>
            <a:ext cx="2504848" cy="5005762"/>
          </a:xfrm>
          <a:prstGeom prst="rect">
            <a:avLst/>
          </a:prstGeom>
        </p:spPr>
      </p:pic>
      <p:pic>
        <p:nvPicPr>
          <p:cNvPr id="7" name="Picture 6" descr="Graphical user interface, text, application, chat or text message&#10;&#10;Description automatically generated">
            <a:extLst>
              <a:ext uri="{FF2B5EF4-FFF2-40B4-BE49-F238E27FC236}">
                <a16:creationId xmlns:a16="http://schemas.microsoft.com/office/drawing/2014/main" id="{789041AF-205F-469D-9AEE-DF31B334C3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6308" y="1400422"/>
            <a:ext cx="2687003" cy="1161755"/>
          </a:xfrm>
          <a:prstGeom prst="rect">
            <a:avLst/>
          </a:prstGeom>
        </p:spPr>
      </p:pic>
      <p:pic>
        <p:nvPicPr>
          <p:cNvPr id="9" name="Picture 8" descr="Graphical user interface, text, application, chat or text message&#10;&#10;Description automatically generated">
            <a:extLst>
              <a:ext uri="{FF2B5EF4-FFF2-40B4-BE49-F238E27FC236}">
                <a16:creationId xmlns:a16="http://schemas.microsoft.com/office/drawing/2014/main" id="{F2271154-8199-4797-A8C7-C977C878C5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66308" y="3134068"/>
            <a:ext cx="2694134" cy="1161756"/>
          </a:xfrm>
          <a:prstGeom prst="rect">
            <a:avLst/>
          </a:prstGeom>
        </p:spPr>
      </p:pic>
      <p:pic>
        <p:nvPicPr>
          <p:cNvPr id="11" name="Picture 10" descr="Graphical user interface, text, application, chat or text message&#10;&#10;Description automatically generated">
            <a:extLst>
              <a:ext uri="{FF2B5EF4-FFF2-40B4-BE49-F238E27FC236}">
                <a16:creationId xmlns:a16="http://schemas.microsoft.com/office/drawing/2014/main" id="{8AD8D7CF-31D0-46F3-9A3F-F3C8DF2B1F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89820" y="4880838"/>
            <a:ext cx="2670622" cy="1161756"/>
          </a:xfrm>
          <a:prstGeom prst="rect">
            <a:avLst/>
          </a:prstGeom>
        </p:spPr>
      </p:pic>
    </p:spTree>
    <p:extLst>
      <p:ext uri="{BB962C8B-B14F-4D97-AF65-F5344CB8AC3E}">
        <p14:creationId xmlns:p14="http://schemas.microsoft.com/office/powerpoint/2010/main" val="4233434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01440-B56D-48D4-8810-490EFD38974A}"/>
              </a:ext>
            </a:extLst>
          </p:cNvPr>
          <p:cNvSpPr>
            <a:spLocks noGrp="1"/>
          </p:cNvSpPr>
          <p:nvPr>
            <p:ph type="title"/>
          </p:nvPr>
        </p:nvSpPr>
        <p:spPr/>
        <p:txBody>
          <a:bodyPr/>
          <a:lstStyle/>
          <a:p>
            <a:r>
              <a:rPr lang="en-US" altLang="zh-CN" dirty="0"/>
              <a:t>Details-Quiz</a:t>
            </a:r>
            <a:endParaRPr lang="zh-CN" altLang="en-US" dirty="0"/>
          </a:p>
        </p:txBody>
      </p:sp>
      <p:sp>
        <p:nvSpPr>
          <p:cNvPr id="7" name="Text Placeholder 6">
            <a:extLst>
              <a:ext uri="{FF2B5EF4-FFF2-40B4-BE49-F238E27FC236}">
                <a16:creationId xmlns:a16="http://schemas.microsoft.com/office/drawing/2014/main" id="{EDE1E83F-5882-4672-BD91-02E7121F7304}"/>
              </a:ext>
            </a:extLst>
          </p:cNvPr>
          <p:cNvSpPr>
            <a:spLocks noGrp="1"/>
          </p:cNvSpPr>
          <p:nvPr>
            <p:ph type="body" sz="half" idx="2"/>
          </p:nvPr>
        </p:nvSpPr>
        <p:spPr/>
        <p:txBody>
          <a:bodyPr>
            <a:normAutofit fontScale="92500" lnSpcReduction="10000"/>
          </a:bodyPr>
          <a:lstStyle/>
          <a:p>
            <a:r>
              <a:rPr lang="en-US" altLang="zh-CN" dirty="0"/>
              <a:t>Every question are chosen from question library randomly, and the option of each question are also randomly generated. </a:t>
            </a:r>
          </a:p>
          <a:p>
            <a:r>
              <a:rPr lang="en-US" altLang="zh-CN" dirty="0"/>
              <a:t>The function that several questions can be swiped on the screen is implemented by </a:t>
            </a:r>
            <a:r>
              <a:rPr lang="en-US" altLang="zh-CN" b="1" i="1" dirty="0"/>
              <a:t>ViewPage2 </a:t>
            </a:r>
            <a:r>
              <a:rPr lang="en-US" altLang="zh-CN" dirty="0"/>
              <a:t>and</a:t>
            </a:r>
            <a:r>
              <a:rPr lang="en-US" altLang="zh-CN" b="1" i="1" dirty="0"/>
              <a:t> Fragment</a:t>
            </a:r>
            <a:r>
              <a:rPr lang="en-US" altLang="zh-CN" dirty="0"/>
              <a:t>. The two buttons at the bottom can also be used to browse between different questions.</a:t>
            </a:r>
            <a:endParaRPr lang="zh-CN" altLang="en-US" dirty="0"/>
          </a:p>
          <a:p>
            <a:endParaRPr lang="zh-CN" altLang="en-US" dirty="0"/>
          </a:p>
        </p:txBody>
      </p:sp>
      <p:pic>
        <p:nvPicPr>
          <p:cNvPr id="5" name="Picture 4" descr="Graphical user interface, application&#10;&#10;Description automatically generated">
            <a:extLst>
              <a:ext uri="{FF2B5EF4-FFF2-40B4-BE49-F238E27FC236}">
                <a16:creationId xmlns:a16="http://schemas.microsoft.com/office/drawing/2014/main" id="{35D44DA8-232F-4CB9-BD62-30F974452A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329" y="421041"/>
            <a:ext cx="2765379" cy="5838025"/>
          </a:xfrm>
          <a:prstGeom prst="rect">
            <a:avLst/>
          </a:prstGeom>
        </p:spPr>
      </p:pic>
      <p:pic>
        <p:nvPicPr>
          <p:cNvPr id="6" name="Picture 5">
            <a:extLst>
              <a:ext uri="{FF2B5EF4-FFF2-40B4-BE49-F238E27FC236}">
                <a16:creationId xmlns:a16="http://schemas.microsoft.com/office/drawing/2014/main" id="{FD6CC4A0-474A-40DA-AC5A-74DEA379C474}"/>
              </a:ext>
            </a:extLst>
          </p:cNvPr>
          <p:cNvPicPr>
            <a:picLocks noChangeAspect="1"/>
          </p:cNvPicPr>
          <p:nvPr/>
        </p:nvPicPr>
        <p:blipFill>
          <a:blip r:embed="rId3"/>
          <a:stretch>
            <a:fillRect/>
          </a:stretch>
        </p:blipFill>
        <p:spPr>
          <a:xfrm>
            <a:off x="5162217" y="421041"/>
            <a:ext cx="2765379" cy="5838026"/>
          </a:xfrm>
          <a:prstGeom prst="rect">
            <a:avLst/>
          </a:prstGeom>
        </p:spPr>
      </p:pic>
    </p:spTree>
    <p:extLst>
      <p:ext uri="{BB962C8B-B14F-4D97-AF65-F5344CB8AC3E}">
        <p14:creationId xmlns:p14="http://schemas.microsoft.com/office/powerpoint/2010/main" val="2440861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39AFF-EB67-4CD7-83B3-A9C07E418341}"/>
              </a:ext>
            </a:extLst>
          </p:cNvPr>
          <p:cNvSpPr>
            <a:spLocks noGrp="1"/>
          </p:cNvSpPr>
          <p:nvPr>
            <p:ph type="title"/>
          </p:nvPr>
        </p:nvSpPr>
        <p:spPr/>
        <p:txBody>
          <a:bodyPr/>
          <a:lstStyle/>
          <a:p>
            <a:r>
              <a:rPr lang="en-US" altLang="zh-CN" dirty="0"/>
              <a:t>Details-The random questions</a:t>
            </a:r>
            <a:endParaRPr lang="zh-CN" altLang="en-US" dirty="0"/>
          </a:p>
        </p:txBody>
      </p:sp>
      <p:sp>
        <p:nvSpPr>
          <p:cNvPr id="5" name="TextBox 4">
            <a:extLst>
              <a:ext uri="{FF2B5EF4-FFF2-40B4-BE49-F238E27FC236}">
                <a16:creationId xmlns:a16="http://schemas.microsoft.com/office/drawing/2014/main" id="{EB3CA1CF-36DA-42D9-B1FD-FCA32DDA4C58}"/>
              </a:ext>
            </a:extLst>
          </p:cNvPr>
          <p:cNvSpPr txBox="1"/>
          <p:nvPr/>
        </p:nvSpPr>
        <p:spPr>
          <a:xfrm>
            <a:off x="1097279" y="2074645"/>
            <a:ext cx="10058399" cy="2246769"/>
          </a:xfrm>
          <a:prstGeom prst="rect">
            <a:avLst/>
          </a:prstGeom>
          <a:noFill/>
        </p:spPr>
        <p:txBody>
          <a:bodyPr wrap="square">
            <a:spAutoFit/>
          </a:bodyPr>
          <a:lstStyle/>
          <a:p>
            <a:r>
              <a:rPr lang="en-US" altLang="zh-CN" sz="1400" b="0" dirty="0" err="1">
                <a:solidFill>
                  <a:srgbClr val="A626A4"/>
                </a:solidFill>
                <a:effectLst/>
                <a:latin typeface="Fira Code" panose="020B0809050000020004" pitchFamily="49" charset="0"/>
              </a:rPr>
              <a:t>ArrayList</a:t>
            </a:r>
            <a:r>
              <a:rPr lang="en-US" altLang="zh-CN" sz="1400" b="0" dirty="0">
                <a:solidFill>
                  <a:srgbClr val="E45649"/>
                </a:solidFill>
                <a:effectLst/>
                <a:latin typeface="Fira Code" panose="020B0809050000020004" pitchFamily="49" charset="0"/>
              </a:rPr>
              <a:t>&lt;</a:t>
            </a:r>
            <a:r>
              <a:rPr lang="en-US" altLang="zh-CN" sz="1400" b="0" dirty="0">
                <a:solidFill>
                  <a:srgbClr val="A626A4"/>
                </a:solidFill>
                <a:effectLst/>
                <a:latin typeface="Fira Code" panose="020B0809050000020004" pitchFamily="49" charset="0"/>
              </a:rPr>
              <a:t>Question</a:t>
            </a:r>
            <a:r>
              <a:rPr lang="en-US" altLang="zh-CN" sz="1400" b="0" dirty="0">
                <a:solidFill>
                  <a:srgbClr val="E45649"/>
                </a:solidFill>
                <a:effectLst/>
                <a:latin typeface="Fira Code" panose="020B0809050000020004" pitchFamily="49" charset="0"/>
              </a:rPr>
              <a:t>&gt; </a:t>
            </a:r>
            <a:r>
              <a:rPr lang="en-US" altLang="zh-CN" sz="1400" b="0" dirty="0" err="1">
                <a:solidFill>
                  <a:srgbClr val="E45649"/>
                </a:solidFill>
                <a:effectLst/>
                <a:latin typeface="Fira Code" panose="020B0809050000020004" pitchFamily="49" charset="0"/>
              </a:rPr>
              <a:t>questionArrayList</a:t>
            </a:r>
            <a:r>
              <a:rPr lang="en-US" altLang="zh-CN" sz="1400" b="0" dirty="0">
                <a:solidFill>
                  <a:srgbClr val="383A42"/>
                </a:solidFill>
                <a:effectLst/>
                <a:latin typeface="Fira Code" panose="020B0809050000020004" pitchFamily="49" charset="0"/>
              </a:rPr>
              <a:t>=</a:t>
            </a:r>
            <a:r>
              <a:rPr lang="en-US" altLang="zh-CN" sz="1400" b="0" dirty="0">
                <a:solidFill>
                  <a:srgbClr val="A626A4"/>
                </a:solidFill>
                <a:effectLst/>
                <a:latin typeface="Fira Code" panose="020B0809050000020004" pitchFamily="49" charset="0"/>
              </a:rPr>
              <a:t>new</a:t>
            </a:r>
            <a:r>
              <a:rPr lang="en-US" altLang="zh-CN" sz="1400" b="0" dirty="0">
                <a:solidFill>
                  <a:srgbClr val="383A42"/>
                </a:solidFill>
                <a:effectLst/>
                <a:latin typeface="Fira Code" panose="020B0809050000020004" pitchFamily="49" charset="0"/>
              </a:rPr>
              <a:t> </a:t>
            </a:r>
            <a:r>
              <a:rPr lang="en-US" altLang="zh-CN" sz="1400" b="0" dirty="0" err="1">
                <a:solidFill>
                  <a:srgbClr val="A626A4"/>
                </a:solidFill>
                <a:effectLst/>
                <a:latin typeface="Fira Code" panose="020B0809050000020004" pitchFamily="49" charset="0"/>
              </a:rPr>
              <a:t>ArrayList</a:t>
            </a:r>
            <a:r>
              <a:rPr lang="en-US" altLang="zh-CN" sz="1400" b="0" dirty="0">
                <a:solidFill>
                  <a:srgbClr val="383A42"/>
                </a:solidFill>
                <a:effectLst/>
                <a:latin typeface="Fira Code" panose="020B0809050000020004" pitchFamily="49" charset="0"/>
              </a:rPr>
              <a:t>&lt;&gt;();</a:t>
            </a:r>
          </a:p>
          <a:p>
            <a:r>
              <a:rPr lang="en-US" altLang="zh-CN" sz="1400" b="0" dirty="0">
                <a:solidFill>
                  <a:srgbClr val="A626A4"/>
                </a:solidFill>
                <a:effectLst/>
                <a:latin typeface="Fira Code" panose="020B0809050000020004" pitchFamily="49" charset="0"/>
              </a:rPr>
              <a:t>Random</a:t>
            </a:r>
            <a:r>
              <a:rPr lang="en-US" altLang="zh-CN" sz="1400" b="0" dirty="0">
                <a:solidFill>
                  <a:srgbClr val="E45649"/>
                </a:solidFill>
                <a:effectLst/>
                <a:latin typeface="Fira Code" panose="020B0809050000020004" pitchFamily="49" charset="0"/>
              </a:rPr>
              <a:t> random</a:t>
            </a:r>
            <a:r>
              <a:rPr lang="en-US" altLang="zh-CN" sz="1400" b="0" dirty="0">
                <a:solidFill>
                  <a:srgbClr val="383A42"/>
                </a:solidFill>
                <a:effectLst/>
                <a:latin typeface="Fira Code" panose="020B0809050000020004" pitchFamily="49" charset="0"/>
              </a:rPr>
              <a:t>=</a:t>
            </a:r>
            <a:r>
              <a:rPr lang="en-US" altLang="zh-CN" sz="1400" b="0" dirty="0">
                <a:solidFill>
                  <a:srgbClr val="A626A4"/>
                </a:solidFill>
                <a:effectLst/>
                <a:latin typeface="Fira Code" panose="020B0809050000020004" pitchFamily="49" charset="0"/>
              </a:rPr>
              <a:t>new</a:t>
            </a:r>
            <a:r>
              <a:rPr lang="en-US" altLang="zh-CN" sz="1400" b="0" dirty="0">
                <a:solidFill>
                  <a:srgbClr val="383A42"/>
                </a:solidFill>
                <a:effectLst/>
                <a:latin typeface="Fira Code" panose="020B0809050000020004" pitchFamily="49" charset="0"/>
              </a:rPr>
              <a:t> </a:t>
            </a:r>
            <a:r>
              <a:rPr lang="en-US" altLang="zh-CN" sz="1400" b="0" dirty="0">
                <a:solidFill>
                  <a:srgbClr val="4078F2"/>
                </a:solidFill>
                <a:effectLst/>
                <a:latin typeface="Fira Code" panose="020B0809050000020004" pitchFamily="49" charset="0"/>
              </a:rPr>
              <a:t>Random</a:t>
            </a:r>
            <a:r>
              <a:rPr lang="en-US" altLang="zh-CN" sz="1400" b="0" dirty="0">
                <a:solidFill>
                  <a:srgbClr val="383A42"/>
                </a:solidFill>
                <a:effectLst/>
                <a:latin typeface="Fira Code" panose="020B0809050000020004" pitchFamily="49" charset="0"/>
              </a:rPr>
              <a:t>();</a:t>
            </a:r>
          </a:p>
          <a:p>
            <a:r>
              <a:rPr lang="en-US" altLang="zh-CN" sz="1400" b="0" dirty="0">
                <a:solidFill>
                  <a:srgbClr val="A626A4"/>
                </a:solidFill>
                <a:effectLst/>
                <a:latin typeface="Fira Code" panose="020B0809050000020004" pitchFamily="49" charset="0"/>
              </a:rPr>
              <a:t>while</a:t>
            </a:r>
            <a:r>
              <a:rPr lang="en-US" altLang="zh-CN" sz="1400" b="0" dirty="0">
                <a:solidFill>
                  <a:srgbClr val="383A42"/>
                </a:solidFill>
                <a:effectLst/>
                <a:latin typeface="Fira Code" panose="020B0809050000020004" pitchFamily="49" charset="0"/>
              </a:rPr>
              <a:t> (</a:t>
            </a:r>
            <a:r>
              <a:rPr lang="en-US" altLang="zh-CN" sz="1400" b="0" dirty="0" err="1">
                <a:solidFill>
                  <a:srgbClr val="E45649"/>
                </a:solidFill>
                <a:effectLst/>
                <a:latin typeface="Fira Code" panose="020B0809050000020004" pitchFamily="49" charset="0"/>
              </a:rPr>
              <a:t>questionArrayList</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size</a:t>
            </a:r>
            <a:r>
              <a:rPr lang="en-US" altLang="zh-CN" sz="1400" b="0" dirty="0">
                <a:solidFill>
                  <a:srgbClr val="383A42"/>
                </a:solidFill>
                <a:effectLst/>
                <a:latin typeface="Fira Code" panose="020B0809050000020004" pitchFamily="49" charset="0"/>
              </a:rPr>
              <a:t>()&lt;=</a:t>
            </a:r>
            <a:r>
              <a:rPr lang="en-US" altLang="zh-CN" sz="1400" b="0" dirty="0" err="1">
                <a:solidFill>
                  <a:srgbClr val="E45649"/>
                </a:solidFill>
                <a:effectLst/>
                <a:latin typeface="Fira Code" panose="020B0809050000020004" pitchFamily="49" charset="0"/>
              </a:rPr>
              <a:t>Math</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min</a:t>
            </a:r>
            <a:r>
              <a:rPr lang="en-US" altLang="zh-CN" sz="1400" b="0" dirty="0">
                <a:solidFill>
                  <a:srgbClr val="383A42"/>
                </a:solidFill>
                <a:effectLst/>
                <a:latin typeface="Fira Code" panose="020B0809050000020004" pitchFamily="49" charset="0"/>
              </a:rPr>
              <a:t>(</a:t>
            </a:r>
            <a:r>
              <a:rPr lang="en-US" altLang="zh-CN" sz="1400" b="0" dirty="0">
                <a:solidFill>
                  <a:srgbClr val="986801"/>
                </a:solidFill>
                <a:effectLst/>
                <a:latin typeface="Fira Code" panose="020B0809050000020004" pitchFamily="49" charset="0"/>
              </a:rPr>
              <a:t>8</a:t>
            </a:r>
            <a:r>
              <a:rPr lang="en-US" altLang="zh-CN" sz="1400" b="0" dirty="0">
                <a:solidFill>
                  <a:srgbClr val="383A42"/>
                </a:solidFill>
                <a:effectLst/>
                <a:latin typeface="Fira Code" panose="020B0809050000020004" pitchFamily="49" charset="0"/>
              </a:rPr>
              <a:t>,</a:t>
            </a:r>
            <a:r>
              <a:rPr lang="en-US" altLang="zh-CN" sz="1400" b="0" dirty="0">
                <a:solidFill>
                  <a:srgbClr val="E45649"/>
                </a:solidFill>
                <a:effectLst/>
                <a:latin typeface="Fira Code" panose="020B0809050000020004" pitchFamily="49" charset="0"/>
              </a:rPr>
              <a:t>Question</a:t>
            </a:r>
            <a:r>
              <a:rPr lang="en-US" altLang="zh-CN" sz="1400" b="0" dirty="0">
                <a:solidFill>
                  <a:srgbClr val="383A42"/>
                </a:solidFill>
                <a:effectLst/>
                <a:latin typeface="Fira Code" panose="020B0809050000020004" pitchFamily="49" charset="0"/>
              </a:rPr>
              <a:t>.</a:t>
            </a:r>
            <a:r>
              <a:rPr lang="en-US" altLang="zh-CN" sz="1400" b="0" dirty="0">
                <a:solidFill>
                  <a:srgbClr val="E45649"/>
                </a:solidFill>
                <a:effectLst/>
                <a:latin typeface="Fira Code" panose="020B0809050000020004" pitchFamily="49" charset="0"/>
              </a:rPr>
              <a:t>questionArrayList</a:t>
            </a:r>
            <a:r>
              <a:rPr lang="en-US" altLang="zh-CN" sz="1400" b="0" dirty="0">
                <a:solidFill>
                  <a:srgbClr val="383A42"/>
                </a:solidFill>
                <a:effectLst/>
                <a:latin typeface="Fira Code" panose="020B0809050000020004" pitchFamily="49" charset="0"/>
              </a:rPr>
              <a:t>.</a:t>
            </a:r>
            <a:r>
              <a:rPr lang="en-US" altLang="zh-CN" sz="1400" b="0" dirty="0">
                <a:solidFill>
                  <a:srgbClr val="4078F2"/>
                </a:solidFill>
                <a:effectLst/>
                <a:latin typeface="Fira Code" panose="020B0809050000020004" pitchFamily="49" charset="0"/>
              </a:rPr>
              <a:t>size</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int</a:t>
            </a:r>
            <a:r>
              <a:rPr lang="en-US" altLang="zh-CN" sz="1400" b="0" dirty="0">
                <a:solidFill>
                  <a:srgbClr val="E45649"/>
                </a:solidFill>
                <a:effectLst/>
                <a:latin typeface="Fira Code" panose="020B0809050000020004" pitchFamily="49" charset="0"/>
              </a:rPr>
              <a:t>  result</a:t>
            </a:r>
            <a:r>
              <a:rPr lang="en-US" altLang="zh-CN" sz="1400" b="0" dirty="0">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random</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nextInt</a:t>
            </a:r>
            <a:r>
              <a:rPr lang="en-US" altLang="zh-CN" sz="1400" b="0" dirty="0">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Question</a:t>
            </a:r>
            <a:r>
              <a:rPr lang="en-US" altLang="zh-CN" sz="1400" b="0" dirty="0" err="1">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questionArrayList</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size</a:t>
            </a:r>
            <a:r>
              <a:rPr lang="en-US" altLang="zh-CN" sz="1400" b="0" dirty="0">
                <a:solidFill>
                  <a:srgbClr val="383A42"/>
                </a:solidFill>
                <a:effectLst/>
                <a:latin typeface="Fira Code" panose="020B0809050000020004" pitchFamily="49" charset="0"/>
              </a:rPr>
              <a:t>());</a:t>
            </a:r>
          </a:p>
          <a:p>
            <a:r>
              <a:rPr lang="en-US" altLang="zh-CN" sz="1400" b="0" dirty="0">
                <a:solidFill>
                  <a:srgbClr val="383A42"/>
                </a:solidFill>
                <a:effectLst/>
                <a:latin typeface="Fira Code" panose="020B0809050000020004" pitchFamily="49" charset="0"/>
              </a:rPr>
              <a:t>    </a:t>
            </a:r>
            <a:r>
              <a:rPr lang="en-US" altLang="zh-CN" sz="1400" b="0" dirty="0">
                <a:solidFill>
                  <a:srgbClr val="A626A4"/>
                </a:solidFill>
                <a:effectLst/>
                <a:latin typeface="Fira Code" panose="020B0809050000020004" pitchFamily="49" charset="0"/>
              </a:rPr>
              <a:t>if</a:t>
            </a:r>
            <a:r>
              <a:rPr lang="en-US" altLang="zh-CN" sz="1400" b="0" dirty="0">
                <a:solidFill>
                  <a:srgbClr val="383A42"/>
                </a:solidFill>
                <a:effectLst/>
                <a:latin typeface="Fira Code" panose="020B0809050000020004" pitchFamily="49" charset="0"/>
              </a:rPr>
              <a:t> (!</a:t>
            </a:r>
            <a:r>
              <a:rPr lang="en-US" altLang="zh-CN" sz="1400" b="0" dirty="0" err="1">
                <a:solidFill>
                  <a:srgbClr val="E45649"/>
                </a:solidFill>
                <a:effectLst/>
                <a:latin typeface="Fira Code" panose="020B0809050000020004" pitchFamily="49" charset="0"/>
              </a:rPr>
              <a:t>questionArrayList</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contains</a:t>
            </a:r>
            <a:r>
              <a:rPr lang="en-US" altLang="zh-CN" sz="1400" b="0" dirty="0">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Question</a:t>
            </a:r>
            <a:r>
              <a:rPr lang="en-US" altLang="zh-CN" sz="1400" b="0" dirty="0" err="1">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questionArrayList</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get</a:t>
            </a:r>
            <a:r>
              <a:rPr lang="en-US" altLang="zh-CN" sz="1400" b="0" dirty="0">
                <a:solidFill>
                  <a:srgbClr val="383A42"/>
                </a:solidFill>
                <a:effectLst/>
                <a:latin typeface="Fira Code" panose="020B0809050000020004" pitchFamily="49" charset="0"/>
              </a:rPr>
              <a:t>(result))){</a:t>
            </a:r>
          </a:p>
          <a:p>
            <a:r>
              <a:rPr lang="en-US" altLang="zh-CN" sz="1400" b="0" dirty="0">
                <a:solidFill>
                  <a:srgbClr val="383A42"/>
                </a:solidFill>
                <a:effectLst/>
                <a:latin typeface="Fira Code" panose="020B0809050000020004" pitchFamily="49" charset="0"/>
              </a:rPr>
              <a:t>        </a:t>
            </a:r>
            <a:r>
              <a:rPr lang="en-US" altLang="zh-CN" sz="1400" b="0" dirty="0" err="1">
                <a:solidFill>
                  <a:srgbClr val="E45649"/>
                </a:solidFill>
                <a:effectLst/>
                <a:latin typeface="Fira Code" panose="020B0809050000020004" pitchFamily="49" charset="0"/>
              </a:rPr>
              <a:t>questionArrayList</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add</a:t>
            </a:r>
            <a:r>
              <a:rPr lang="en-US" altLang="zh-CN" sz="1400" b="0" dirty="0">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Question</a:t>
            </a:r>
            <a:r>
              <a:rPr lang="en-US" altLang="zh-CN" sz="1400" b="0" dirty="0" err="1">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questionArrayList</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get</a:t>
            </a:r>
            <a:r>
              <a:rPr lang="en-US" altLang="zh-CN" sz="1400" b="0" dirty="0">
                <a:solidFill>
                  <a:srgbClr val="383A42"/>
                </a:solidFill>
                <a:effectLst/>
                <a:latin typeface="Fira Code" panose="020B0809050000020004" pitchFamily="49" charset="0"/>
              </a:rPr>
              <a:t>(result));</a:t>
            </a:r>
          </a:p>
          <a:p>
            <a:r>
              <a:rPr lang="en-US" altLang="zh-CN" sz="1400" b="0" dirty="0">
                <a:solidFill>
                  <a:srgbClr val="383A42"/>
                </a:solidFill>
                <a:effectLst/>
                <a:latin typeface="Fira Code" panose="020B0809050000020004" pitchFamily="49" charset="0"/>
              </a:rPr>
              <a:t>    }</a:t>
            </a:r>
          </a:p>
          <a:p>
            <a:r>
              <a:rPr lang="en-US" altLang="zh-CN" sz="1400" b="0" dirty="0">
                <a:solidFill>
                  <a:srgbClr val="383A42"/>
                </a:solidFill>
                <a:effectLst/>
                <a:latin typeface="Fira Code" panose="020B0809050000020004" pitchFamily="49" charset="0"/>
              </a:rPr>
              <a:t>}</a:t>
            </a:r>
          </a:p>
          <a:p>
            <a:r>
              <a:rPr lang="en-US" altLang="zh-CN" sz="1400" b="0" dirty="0" err="1">
                <a:solidFill>
                  <a:srgbClr val="E45649"/>
                </a:solidFill>
                <a:effectLst/>
                <a:latin typeface="Fira Code" panose="020B0809050000020004" pitchFamily="49" charset="0"/>
              </a:rPr>
              <a:t>Question</a:t>
            </a:r>
            <a:r>
              <a:rPr lang="en-US" altLang="zh-CN" sz="1400" b="0" dirty="0" err="1">
                <a:solidFill>
                  <a:srgbClr val="383A42"/>
                </a:solidFill>
                <a:effectLst/>
                <a:latin typeface="Fira Code" panose="020B0809050000020004" pitchFamily="49" charset="0"/>
              </a:rPr>
              <a:t>.</a:t>
            </a:r>
            <a:r>
              <a:rPr lang="en-US" altLang="zh-CN" sz="1400" b="0" dirty="0" err="1">
                <a:solidFill>
                  <a:srgbClr val="E45649"/>
                </a:solidFill>
                <a:effectLst/>
                <a:latin typeface="Fira Code" panose="020B0809050000020004" pitchFamily="49" charset="0"/>
              </a:rPr>
              <a:t>questionArrayList</a:t>
            </a:r>
            <a:r>
              <a:rPr lang="en-US" altLang="zh-CN" sz="1400" b="0" dirty="0">
                <a:solidFill>
                  <a:srgbClr val="383A42"/>
                </a:solidFill>
                <a:effectLst/>
                <a:latin typeface="Fira Code" panose="020B0809050000020004" pitchFamily="49" charset="0"/>
              </a:rPr>
              <a:t>=</a:t>
            </a:r>
            <a:r>
              <a:rPr lang="en-US" altLang="zh-CN" sz="1400" b="0" dirty="0" err="1">
                <a:solidFill>
                  <a:srgbClr val="383A42"/>
                </a:solidFill>
                <a:effectLst/>
                <a:latin typeface="Fira Code" panose="020B0809050000020004" pitchFamily="49" charset="0"/>
              </a:rPr>
              <a:t>questionArrayList</a:t>
            </a:r>
            <a:r>
              <a:rPr lang="en-US" altLang="zh-CN" sz="1400" b="0" dirty="0">
                <a:solidFill>
                  <a:srgbClr val="383A42"/>
                </a:solidFill>
                <a:effectLst/>
                <a:latin typeface="Fira Code" panose="020B0809050000020004" pitchFamily="49" charset="0"/>
              </a:rPr>
              <a:t>;</a:t>
            </a:r>
          </a:p>
          <a:p>
            <a:r>
              <a:rPr lang="en-US" altLang="zh-CN" sz="1400" b="0" dirty="0" err="1">
                <a:solidFill>
                  <a:srgbClr val="E45649"/>
                </a:solidFill>
                <a:effectLst/>
                <a:latin typeface="Fira Code" panose="020B0809050000020004" pitchFamily="49" charset="0"/>
              </a:rPr>
              <a:t>Question</a:t>
            </a:r>
            <a:r>
              <a:rPr lang="en-US" altLang="zh-CN" sz="1400" b="0" dirty="0" err="1">
                <a:solidFill>
                  <a:srgbClr val="383A42"/>
                </a:solidFill>
                <a:effectLst/>
                <a:latin typeface="Fira Code" panose="020B0809050000020004" pitchFamily="49" charset="0"/>
              </a:rPr>
              <a:t>.</a:t>
            </a:r>
            <a:r>
              <a:rPr lang="en-US" altLang="zh-CN" sz="1400" b="0" dirty="0" err="1">
                <a:solidFill>
                  <a:srgbClr val="4078F2"/>
                </a:solidFill>
                <a:effectLst/>
                <a:latin typeface="Fira Code" panose="020B0809050000020004" pitchFamily="49" charset="0"/>
              </a:rPr>
              <a:t>generateOption</a:t>
            </a:r>
            <a:r>
              <a:rPr lang="en-US" altLang="zh-CN" sz="1400" b="0" dirty="0">
                <a:solidFill>
                  <a:srgbClr val="383A42"/>
                </a:solidFill>
                <a:effectLst/>
                <a:latin typeface="Fira Code" panose="020B0809050000020004" pitchFamily="49" charset="0"/>
              </a:rPr>
              <a:t>();</a:t>
            </a:r>
          </a:p>
        </p:txBody>
      </p:sp>
      <p:sp>
        <p:nvSpPr>
          <p:cNvPr id="6" name="Content Placeholder 2">
            <a:extLst>
              <a:ext uri="{FF2B5EF4-FFF2-40B4-BE49-F238E27FC236}">
                <a16:creationId xmlns:a16="http://schemas.microsoft.com/office/drawing/2014/main" id="{69B59C76-8C60-4B11-818B-80A4744A7729}"/>
              </a:ext>
            </a:extLst>
          </p:cNvPr>
          <p:cNvSpPr>
            <a:spLocks noGrp="1"/>
          </p:cNvSpPr>
          <p:nvPr>
            <p:ph idx="1"/>
          </p:nvPr>
        </p:nvSpPr>
        <p:spPr>
          <a:xfrm>
            <a:off x="1097279" y="4486388"/>
            <a:ext cx="10058399" cy="941289"/>
          </a:xfrm>
        </p:spPr>
        <p:txBody>
          <a:bodyPr/>
          <a:lstStyle/>
          <a:p>
            <a:r>
              <a:rPr lang="en-US" altLang="zh-CN" dirty="0"/>
              <a:t>The application will choose 8 question randomly and update the question list. </a:t>
            </a:r>
            <a:endParaRPr lang="zh-CN" altLang="en-US" dirty="0"/>
          </a:p>
        </p:txBody>
      </p:sp>
    </p:spTree>
    <p:extLst>
      <p:ext uri="{BB962C8B-B14F-4D97-AF65-F5344CB8AC3E}">
        <p14:creationId xmlns:p14="http://schemas.microsoft.com/office/powerpoint/2010/main" val="1113984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39AFF-EB67-4CD7-83B3-A9C07E418341}"/>
              </a:ext>
            </a:extLst>
          </p:cNvPr>
          <p:cNvSpPr>
            <a:spLocks noGrp="1"/>
          </p:cNvSpPr>
          <p:nvPr>
            <p:ph type="title"/>
          </p:nvPr>
        </p:nvSpPr>
        <p:spPr/>
        <p:txBody>
          <a:bodyPr/>
          <a:lstStyle/>
          <a:p>
            <a:r>
              <a:rPr lang="en-US" altLang="zh-CN" dirty="0"/>
              <a:t>Details-The random questions</a:t>
            </a:r>
            <a:endParaRPr lang="zh-CN" altLang="en-US" dirty="0"/>
          </a:p>
        </p:txBody>
      </p:sp>
      <p:sp>
        <p:nvSpPr>
          <p:cNvPr id="6" name="TextBox 5">
            <a:extLst>
              <a:ext uri="{FF2B5EF4-FFF2-40B4-BE49-F238E27FC236}">
                <a16:creationId xmlns:a16="http://schemas.microsoft.com/office/drawing/2014/main" id="{DD473041-9E69-48A7-B966-4FD13B67273E}"/>
              </a:ext>
            </a:extLst>
          </p:cNvPr>
          <p:cNvSpPr txBox="1"/>
          <p:nvPr/>
        </p:nvSpPr>
        <p:spPr>
          <a:xfrm>
            <a:off x="1182848" y="2149641"/>
            <a:ext cx="9972830" cy="3477875"/>
          </a:xfrm>
          <a:prstGeom prst="rect">
            <a:avLst/>
          </a:prstGeom>
          <a:noFill/>
        </p:spPr>
        <p:txBody>
          <a:bodyPr wrap="square">
            <a:spAutoFit/>
          </a:bodyPr>
          <a:lstStyle/>
          <a:p>
            <a:r>
              <a:rPr lang="en-US" altLang="zh-CN" sz="1100" b="0" dirty="0">
                <a:solidFill>
                  <a:srgbClr val="A626A4"/>
                </a:solidFill>
                <a:effectLst/>
                <a:latin typeface="Fira Code" panose="020B0809050000020004" pitchFamily="49" charset="0"/>
              </a:rPr>
              <a:t>public</a:t>
            </a:r>
            <a:r>
              <a:rPr lang="en-US" altLang="zh-CN" sz="1100" b="0" dirty="0">
                <a:solidFill>
                  <a:srgbClr val="383A42"/>
                </a:solidFill>
                <a:effectLst/>
                <a:latin typeface="Fira Code" panose="020B0809050000020004" pitchFamily="49" charset="0"/>
              </a:rPr>
              <a:t> </a:t>
            </a:r>
            <a:r>
              <a:rPr lang="en-US" altLang="zh-CN" sz="1100" b="0" dirty="0">
                <a:solidFill>
                  <a:srgbClr val="A626A4"/>
                </a:solidFill>
                <a:effectLst/>
                <a:latin typeface="Fira Code" panose="020B0809050000020004" pitchFamily="49" charset="0"/>
              </a:rPr>
              <a:t>static</a:t>
            </a:r>
            <a:r>
              <a:rPr lang="en-US" altLang="zh-CN" sz="1100" b="0" dirty="0">
                <a:solidFill>
                  <a:srgbClr val="383A42"/>
                </a:solidFill>
                <a:effectLst/>
                <a:latin typeface="Fira Code" panose="020B0809050000020004" pitchFamily="49" charset="0"/>
              </a:rPr>
              <a:t> </a:t>
            </a:r>
            <a:r>
              <a:rPr lang="en-US" altLang="zh-CN" sz="1100" b="0" dirty="0">
                <a:solidFill>
                  <a:srgbClr val="A626A4"/>
                </a:solidFill>
                <a:effectLst/>
                <a:latin typeface="Fira Code" panose="020B0809050000020004" pitchFamily="49" charset="0"/>
              </a:rPr>
              <a:t>void</a:t>
            </a:r>
            <a:r>
              <a:rPr lang="en-US" altLang="zh-CN" sz="1100" b="0" dirty="0">
                <a:solidFill>
                  <a:srgbClr val="383A42"/>
                </a:solidFill>
                <a:effectLst/>
                <a:latin typeface="Fira Code" panose="020B0809050000020004" pitchFamily="49" charset="0"/>
              </a:rPr>
              <a:t> </a:t>
            </a:r>
            <a:r>
              <a:rPr lang="en-US" altLang="zh-CN" sz="1100" b="0" dirty="0" err="1">
                <a:solidFill>
                  <a:srgbClr val="4078F2"/>
                </a:solidFill>
                <a:effectLst/>
                <a:latin typeface="Fira Code" panose="020B0809050000020004" pitchFamily="49" charset="0"/>
              </a:rPr>
              <a:t>generateOption</a:t>
            </a:r>
            <a:r>
              <a:rPr lang="en-US" altLang="zh-CN" sz="1100" b="0" dirty="0">
                <a:solidFill>
                  <a:srgbClr val="383A42"/>
                </a:solidFill>
                <a:effectLst/>
                <a:latin typeface="Fira Code" panose="020B0809050000020004" pitchFamily="49" charset="0"/>
              </a:rPr>
              <a:t>(){</a:t>
            </a:r>
          </a:p>
          <a:p>
            <a:r>
              <a:rPr lang="en-US" altLang="zh-CN" sz="1100" b="0" dirty="0">
                <a:solidFill>
                  <a:srgbClr val="383A42"/>
                </a:solidFill>
                <a:effectLst/>
                <a:latin typeface="Fira Code" panose="020B0809050000020004" pitchFamily="49" charset="0"/>
              </a:rPr>
              <a:t>    </a:t>
            </a:r>
            <a:r>
              <a:rPr lang="en-US" altLang="zh-CN" sz="1100" b="0" dirty="0" err="1">
                <a:solidFill>
                  <a:srgbClr val="383A42"/>
                </a:solidFill>
                <a:effectLst/>
                <a:latin typeface="Fira Code" panose="020B0809050000020004" pitchFamily="49" charset="0"/>
              </a:rPr>
              <a:t>isCorrectList</a:t>
            </a:r>
            <a:r>
              <a:rPr lang="en-US" altLang="zh-CN" sz="1100" b="0" dirty="0">
                <a:solidFill>
                  <a:srgbClr val="383A42"/>
                </a:solidFill>
                <a:effectLst/>
                <a:latin typeface="Fira Code" panose="020B0809050000020004" pitchFamily="49" charset="0"/>
              </a:rPr>
              <a:t>=</a:t>
            </a:r>
            <a:r>
              <a:rPr lang="en-US" altLang="zh-CN" sz="1100" b="0" dirty="0">
                <a:solidFill>
                  <a:srgbClr val="A626A4"/>
                </a:solidFill>
                <a:effectLst/>
                <a:latin typeface="Fira Code" panose="020B0809050000020004" pitchFamily="49" charset="0"/>
              </a:rPr>
              <a:t>new</a:t>
            </a:r>
            <a:r>
              <a:rPr lang="en-US" altLang="zh-CN" sz="1100" b="0" dirty="0">
                <a:solidFill>
                  <a:srgbClr val="383A42"/>
                </a:solidFill>
                <a:effectLst/>
                <a:latin typeface="Fira Code" panose="020B0809050000020004" pitchFamily="49" charset="0"/>
              </a:rPr>
              <a:t> </a:t>
            </a:r>
            <a:r>
              <a:rPr lang="en-US" altLang="zh-CN" sz="1100" b="0" dirty="0" err="1">
                <a:solidFill>
                  <a:srgbClr val="A626A4"/>
                </a:solidFill>
                <a:effectLst/>
                <a:latin typeface="Fira Code" panose="020B0809050000020004" pitchFamily="49" charset="0"/>
              </a:rPr>
              <a:t>ArrayList</a:t>
            </a:r>
            <a:r>
              <a:rPr lang="en-US" altLang="zh-CN" sz="1100" b="0" dirty="0">
                <a:solidFill>
                  <a:srgbClr val="383A42"/>
                </a:solidFill>
                <a:effectLst/>
                <a:latin typeface="Fira Code" panose="020B0809050000020004" pitchFamily="49" charset="0"/>
              </a:rPr>
              <a:t>&lt;&gt;();</a:t>
            </a:r>
          </a:p>
          <a:p>
            <a:r>
              <a:rPr lang="en-US" altLang="zh-CN" sz="1100" b="0" dirty="0">
                <a:solidFill>
                  <a:srgbClr val="383A42"/>
                </a:solidFill>
                <a:effectLst/>
                <a:latin typeface="Fira Code" panose="020B0809050000020004" pitchFamily="49" charset="0"/>
              </a:rPr>
              <a:t>    </a:t>
            </a:r>
            <a:r>
              <a:rPr lang="en-US" altLang="zh-CN" sz="1100" b="0" dirty="0" err="1">
                <a:solidFill>
                  <a:srgbClr val="383A42"/>
                </a:solidFill>
                <a:effectLst/>
                <a:latin typeface="Fira Code" panose="020B0809050000020004" pitchFamily="49" charset="0"/>
              </a:rPr>
              <a:t>userAnswer</a:t>
            </a:r>
            <a:r>
              <a:rPr lang="en-US" altLang="zh-CN" sz="1100" b="0" dirty="0">
                <a:solidFill>
                  <a:srgbClr val="383A42"/>
                </a:solidFill>
                <a:effectLst/>
                <a:latin typeface="Fira Code" panose="020B0809050000020004" pitchFamily="49" charset="0"/>
              </a:rPr>
              <a:t>=</a:t>
            </a:r>
            <a:r>
              <a:rPr lang="en-US" altLang="zh-CN" sz="1100" b="0" dirty="0">
                <a:solidFill>
                  <a:srgbClr val="A626A4"/>
                </a:solidFill>
                <a:effectLst/>
                <a:latin typeface="Fira Code" panose="020B0809050000020004" pitchFamily="49" charset="0"/>
              </a:rPr>
              <a:t>new</a:t>
            </a:r>
            <a:r>
              <a:rPr lang="en-US" altLang="zh-CN" sz="1100" b="0" dirty="0">
                <a:solidFill>
                  <a:srgbClr val="383A42"/>
                </a:solidFill>
                <a:effectLst/>
                <a:latin typeface="Fira Code" panose="020B0809050000020004" pitchFamily="49" charset="0"/>
              </a:rPr>
              <a:t> </a:t>
            </a:r>
            <a:r>
              <a:rPr lang="en-US" altLang="zh-CN" sz="1100" b="0" dirty="0" err="1">
                <a:solidFill>
                  <a:srgbClr val="A626A4"/>
                </a:solidFill>
                <a:effectLst/>
                <a:latin typeface="Fira Code" panose="020B0809050000020004" pitchFamily="49" charset="0"/>
              </a:rPr>
              <a:t>ArrayList</a:t>
            </a:r>
            <a:r>
              <a:rPr lang="en-US" altLang="zh-CN" sz="1100" b="0" dirty="0">
                <a:solidFill>
                  <a:srgbClr val="383A42"/>
                </a:solidFill>
                <a:effectLst/>
                <a:latin typeface="Fira Code" panose="020B0809050000020004" pitchFamily="49" charset="0"/>
              </a:rPr>
              <a:t>&lt;&gt;();</a:t>
            </a:r>
          </a:p>
          <a:p>
            <a:r>
              <a:rPr lang="en-US" altLang="zh-CN" sz="1100" b="0" dirty="0">
                <a:solidFill>
                  <a:srgbClr val="383A42"/>
                </a:solidFill>
                <a:effectLst/>
                <a:latin typeface="Fira Code" panose="020B0809050000020004" pitchFamily="49" charset="0"/>
              </a:rPr>
              <a:t>    </a:t>
            </a:r>
            <a:r>
              <a:rPr lang="en-US" altLang="zh-CN" sz="1100" b="0" dirty="0">
                <a:solidFill>
                  <a:srgbClr val="A626A4"/>
                </a:solidFill>
                <a:effectLst/>
                <a:latin typeface="Fira Code" panose="020B0809050000020004" pitchFamily="49" charset="0"/>
              </a:rPr>
              <a:t>for</a:t>
            </a:r>
            <a:r>
              <a:rPr lang="en-US" altLang="zh-CN" sz="1100" b="0" dirty="0">
                <a:solidFill>
                  <a:srgbClr val="383A42"/>
                </a:solidFill>
                <a:effectLst/>
                <a:latin typeface="Fira Code" panose="020B0809050000020004" pitchFamily="49" charset="0"/>
              </a:rPr>
              <a:t> (</a:t>
            </a:r>
            <a:r>
              <a:rPr lang="en-US" altLang="zh-CN" sz="1100" b="0" dirty="0">
                <a:solidFill>
                  <a:srgbClr val="A626A4"/>
                </a:solidFill>
                <a:effectLst/>
                <a:latin typeface="Fira Code" panose="020B0809050000020004" pitchFamily="49" charset="0"/>
              </a:rPr>
              <a:t>int</a:t>
            </a:r>
            <a:r>
              <a:rPr lang="en-US" altLang="zh-CN" sz="1100" b="0" dirty="0">
                <a:solidFill>
                  <a:srgbClr val="E45649"/>
                </a:solidFill>
                <a:effectLst/>
                <a:latin typeface="Fira Code" panose="020B0809050000020004" pitchFamily="49" charset="0"/>
              </a:rPr>
              <a:t> </a:t>
            </a:r>
            <a:r>
              <a:rPr lang="en-US" altLang="zh-CN" sz="1100" b="0" dirty="0" err="1">
                <a:solidFill>
                  <a:srgbClr val="E45649"/>
                </a:solidFill>
                <a:effectLst/>
                <a:latin typeface="Fira Code" panose="020B0809050000020004" pitchFamily="49" charset="0"/>
              </a:rPr>
              <a:t>i</a:t>
            </a:r>
            <a:r>
              <a:rPr lang="en-US" altLang="zh-CN" sz="1100" b="0" dirty="0">
                <a:solidFill>
                  <a:srgbClr val="E45649"/>
                </a:solidFill>
                <a:effectLst/>
                <a:latin typeface="Fira Code" panose="020B0809050000020004" pitchFamily="49" charset="0"/>
              </a:rPr>
              <a:t> </a:t>
            </a:r>
            <a:r>
              <a:rPr lang="en-US" altLang="zh-CN" sz="1100" b="0" dirty="0">
                <a:solidFill>
                  <a:srgbClr val="383A42"/>
                </a:solidFill>
                <a:effectLst/>
                <a:latin typeface="Fira Code" panose="020B0809050000020004" pitchFamily="49" charset="0"/>
              </a:rPr>
              <a:t>= </a:t>
            </a:r>
            <a:r>
              <a:rPr lang="en-US" altLang="zh-CN" sz="1100" b="0" dirty="0">
                <a:solidFill>
                  <a:srgbClr val="986801"/>
                </a:solidFill>
                <a:effectLst/>
                <a:latin typeface="Fira Code" panose="020B0809050000020004" pitchFamily="49" charset="0"/>
              </a:rPr>
              <a:t>0</a:t>
            </a:r>
            <a:r>
              <a:rPr lang="en-US" altLang="zh-CN" sz="1100" b="0" dirty="0">
                <a:solidFill>
                  <a:srgbClr val="383A42"/>
                </a:solidFill>
                <a:effectLst/>
                <a:latin typeface="Fira Code" panose="020B0809050000020004" pitchFamily="49" charset="0"/>
              </a:rPr>
              <a:t>; </a:t>
            </a:r>
            <a:r>
              <a:rPr lang="en-US" altLang="zh-CN" sz="1100" b="0" dirty="0" err="1">
                <a:solidFill>
                  <a:srgbClr val="383A42"/>
                </a:solidFill>
                <a:effectLst/>
                <a:latin typeface="Fira Code" panose="020B0809050000020004" pitchFamily="49" charset="0"/>
              </a:rPr>
              <a:t>i</a:t>
            </a:r>
            <a:r>
              <a:rPr lang="en-US" altLang="zh-CN" sz="1100" b="0" dirty="0">
                <a:solidFill>
                  <a:srgbClr val="383A42"/>
                </a:solidFill>
                <a:effectLst/>
                <a:latin typeface="Fira Code" panose="020B0809050000020004" pitchFamily="49" charset="0"/>
              </a:rPr>
              <a:t> &lt; </a:t>
            </a:r>
            <a:r>
              <a:rPr lang="en-US" altLang="zh-CN" sz="1100" b="0" dirty="0" err="1">
                <a:solidFill>
                  <a:srgbClr val="E45649"/>
                </a:solidFill>
                <a:effectLst/>
                <a:latin typeface="Fira Code" panose="020B0809050000020004" pitchFamily="49" charset="0"/>
              </a:rPr>
              <a:t>questionArrayList</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size</a:t>
            </a:r>
            <a:r>
              <a:rPr lang="en-US" altLang="zh-CN" sz="1100" b="0" dirty="0">
                <a:solidFill>
                  <a:srgbClr val="383A42"/>
                </a:solidFill>
                <a:effectLst/>
                <a:latin typeface="Fira Code" panose="020B0809050000020004" pitchFamily="49" charset="0"/>
              </a:rPr>
              <a:t>(); </a:t>
            </a:r>
            <a:r>
              <a:rPr lang="en-US" altLang="zh-CN" sz="1100" b="0" dirty="0" err="1">
                <a:solidFill>
                  <a:srgbClr val="383A42"/>
                </a:solidFill>
                <a:effectLst/>
                <a:latin typeface="Fira Code" panose="020B0809050000020004" pitchFamily="49" charset="0"/>
              </a:rPr>
              <a:t>i</a:t>
            </a:r>
            <a:r>
              <a:rPr lang="en-US" altLang="zh-CN" sz="1100" b="0" dirty="0">
                <a:solidFill>
                  <a:srgbClr val="383A42"/>
                </a:solidFill>
                <a:effectLst/>
                <a:latin typeface="Fira Code" panose="020B0809050000020004" pitchFamily="49" charset="0"/>
              </a:rPr>
              <a:t>++) {</a:t>
            </a:r>
          </a:p>
          <a:p>
            <a:r>
              <a:rPr lang="en-US" altLang="zh-CN" sz="1100" b="0" dirty="0">
                <a:solidFill>
                  <a:srgbClr val="383A42"/>
                </a:solidFill>
                <a:effectLst/>
                <a:latin typeface="Fira Code" panose="020B0809050000020004" pitchFamily="49" charset="0"/>
              </a:rPr>
              <a:t>        </a:t>
            </a:r>
            <a:r>
              <a:rPr lang="en-US" altLang="zh-CN" sz="1100" b="0" dirty="0" err="1">
                <a:solidFill>
                  <a:srgbClr val="A626A4"/>
                </a:solidFill>
                <a:effectLst/>
                <a:latin typeface="Fira Code" panose="020B0809050000020004" pitchFamily="49" charset="0"/>
              </a:rPr>
              <a:t>ArrayList</a:t>
            </a:r>
            <a:r>
              <a:rPr lang="en-US" altLang="zh-CN" sz="1100" b="0" dirty="0">
                <a:solidFill>
                  <a:srgbClr val="E45649"/>
                </a:solidFill>
                <a:effectLst/>
                <a:latin typeface="Fira Code" panose="020B0809050000020004" pitchFamily="49" charset="0"/>
              </a:rPr>
              <a:t>&lt;</a:t>
            </a:r>
            <a:r>
              <a:rPr lang="en-US" altLang="zh-CN" sz="1100" b="0" dirty="0">
                <a:solidFill>
                  <a:srgbClr val="A626A4"/>
                </a:solidFill>
                <a:effectLst/>
                <a:latin typeface="Fira Code" panose="020B0809050000020004" pitchFamily="49" charset="0"/>
              </a:rPr>
              <a:t>Integer</a:t>
            </a:r>
            <a:r>
              <a:rPr lang="en-US" altLang="zh-CN" sz="1100" b="0" dirty="0">
                <a:solidFill>
                  <a:srgbClr val="E45649"/>
                </a:solidFill>
                <a:effectLst/>
                <a:latin typeface="Fira Code" panose="020B0809050000020004" pitchFamily="49" charset="0"/>
              </a:rPr>
              <a:t>&gt; options</a:t>
            </a:r>
            <a:r>
              <a:rPr lang="en-US" altLang="zh-CN" sz="1100" b="0" dirty="0">
                <a:solidFill>
                  <a:srgbClr val="383A42"/>
                </a:solidFill>
                <a:effectLst/>
                <a:latin typeface="Fira Code" panose="020B0809050000020004" pitchFamily="49" charset="0"/>
              </a:rPr>
              <a:t>=</a:t>
            </a:r>
            <a:r>
              <a:rPr lang="en-US" altLang="zh-CN" sz="1100" b="0" dirty="0">
                <a:solidFill>
                  <a:srgbClr val="A626A4"/>
                </a:solidFill>
                <a:effectLst/>
                <a:latin typeface="Fira Code" panose="020B0809050000020004" pitchFamily="49" charset="0"/>
              </a:rPr>
              <a:t>new</a:t>
            </a:r>
            <a:r>
              <a:rPr lang="en-US" altLang="zh-CN" sz="1100" b="0" dirty="0">
                <a:solidFill>
                  <a:srgbClr val="383A42"/>
                </a:solidFill>
                <a:effectLst/>
                <a:latin typeface="Fira Code" panose="020B0809050000020004" pitchFamily="49" charset="0"/>
              </a:rPr>
              <a:t> </a:t>
            </a:r>
            <a:r>
              <a:rPr lang="en-US" altLang="zh-CN" sz="1100" b="0" dirty="0" err="1">
                <a:solidFill>
                  <a:srgbClr val="A626A4"/>
                </a:solidFill>
                <a:effectLst/>
                <a:latin typeface="Fira Code" panose="020B0809050000020004" pitchFamily="49" charset="0"/>
              </a:rPr>
              <a:t>ArrayList</a:t>
            </a:r>
            <a:r>
              <a:rPr lang="en-US" altLang="zh-CN" sz="1100" b="0" dirty="0">
                <a:solidFill>
                  <a:srgbClr val="383A42"/>
                </a:solidFill>
                <a:effectLst/>
                <a:latin typeface="Fira Code" panose="020B0809050000020004" pitchFamily="49" charset="0"/>
              </a:rPr>
              <a:t>&lt;&gt;();</a:t>
            </a:r>
          </a:p>
          <a:p>
            <a:r>
              <a:rPr lang="en-US" altLang="zh-CN" sz="1100" b="0" dirty="0">
                <a:solidFill>
                  <a:srgbClr val="383A42"/>
                </a:solidFill>
                <a:effectLst/>
                <a:latin typeface="Fira Code" panose="020B0809050000020004" pitchFamily="49" charset="0"/>
              </a:rPr>
              <a:t>        </a:t>
            </a:r>
            <a:r>
              <a:rPr lang="en-US" altLang="zh-CN" sz="1100" b="0" dirty="0">
                <a:solidFill>
                  <a:srgbClr val="A626A4"/>
                </a:solidFill>
                <a:effectLst/>
                <a:latin typeface="Fira Code" panose="020B0809050000020004" pitchFamily="49" charset="0"/>
              </a:rPr>
              <a:t>Random</a:t>
            </a:r>
            <a:r>
              <a:rPr lang="en-US" altLang="zh-CN" sz="1100" b="0" dirty="0">
                <a:solidFill>
                  <a:srgbClr val="E45649"/>
                </a:solidFill>
                <a:effectLst/>
                <a:latin typeface="Fira Code" panose="020B0809050000020004" pitchFamily="49" charset="0"/>
              </a:rPr>
              <a:t> random</a:t>
            </a:r>
            <a:r>
              <a:rPr lang="en-US" altLang="zh-CN" sz="1100" b="0" dirty="0">
                <a:solidFill>
                  <a:srgbClr val="383A42"/>
                </a:solidFill>
                <a:effectLst/>
                <a:latin typeface="Fira Code" panose="020B0809050000020004" pitchFamily="49" charset="0"/>
              </a:rPr>
              <a:t>=</a:t>
            </a:r>
            <a:r>
              <a:rPr lang="en-US" altLang="zh-CN" sz="1100" b="0" dirty="0">
                <a:solidFill>
                  <a:srgbClr val="A626A4"/>
                </a:solidFill>
                <a:effectLst/>
                <a:latin typeface="Fira Code" panose="020B0809050000020004" pitchFamily="49" charset="0"/>
              </a:rPr>
              <a:t>new</a:t>
            </a:r>
            <a:r>
              <a:rPr lang="en-US" altLang="zh-CN" sz="1100" b="0" dirty="0">
                <a:solidFill>
                  <a:srgbClr val="383A42"/>
                </a:solidFill>
                <a:effectLst/>
                <a:latin typeface="Fira Code" panose="020B0809050000020004" pitchFamily="49" charset="0"/>
              </a:rPr>
              <a:t> </a:t>
            </a:r>
            <a:r>
              <a:rPr lang="en-US" altLang="zh-CN" sz="1100" b="0" dirty="0">
                <a:solidFill>
                  <a:srgbClr val="4078F2"/>
                </a:solidFill>
                <a:effectLst/>
                <a:latin typeface="Fira Code" panose="020B0809050000020004" pitchFamily="49" charset="0"/>
              </a:rPr>
              <a:t>Random</a:t>
            </a:r>
            <a:r>
              <a:rPr lang="en-US" altLang="zh-CN" sz="1100" b="0" dirty="0">
                <a:solidFill>
                  <a:srgbClr val="383A42"/>
                </a:solidFill>
                <a:effectLst/>
                <a:latin typeface="Fira Code" panose="020B0809050000020004" pitchFamily="49" charset="0"/>
              </a:rPr>
              <a:t>();</a:t>
            </a:r>
          </a:p>
          <a:p>
            <a:r>
              <a:rPr lang="en-US" altLang="zh-CN" sz="1100" b="0" dirty="0">
                <a:solidFill>
                  <a:srgbClr val="383A42"/>
                </a:solidFill>
                <a:effectLst/>
                <a:latin typeface="Fira Code" panose="020B0809050000020004" pitchFamily="49" charset="0"/>
              </a:rPr>
              <a:t>        </a:t>
            </a:r>
            <a:r>
              <a:rPr lang="en-US" altLang="zh-CN" sz="1100" b="0" dirty="0">
                <a:solidFill>
                  <a:srgbClr val="A626A4"/>
                </a:solidFill>
                <a:effectLst/>
                <a:latin typeface="Fira Code" panose="020B0809050000020004" pitchFamily="49" charset="0"/>
              </a:rPr>
              <a:t>while</a:t>
            </a:r>
            <a:r>
              <a:rPr lang="en-US" altLang="zh-CN" sz="1100" b="0" dirty="0">
                <a:solidFill>
                  <a:srgbClr val="383A42"/>
                </a:solidFill>
                <a:effectLst/>
                <a:latin typeface="Fira Code" panose="020B0809050000020004" pitchFamily="49" charset="0"/>
              </a:rPr>
              <a:t>(</a:t>
            </a:r>
            <a:r>
              <a:rPr lang="en-US" altLang="zh-CN" sz="1100" b="0" dirty="0" err="1">
                <a:solidFill>
                  <a:srgbClr val="E45649"/>
                </a:solidFill>
                <a:effectLst/>
                <a:latin typeface="Fira Code" panose="020B0809050000020004" pitchFamily="49" charset="0"/>
              </a:rPr>
              <a:t>options</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size</a:t>
            </a:r>
            <a:r>
              <a:rPr lang="en-US" altLang="zh-CN" sz="1100" b="0" dirty="0">
                <a:solidFill>
                  <a:srgbClr val="383A42"/>
                </a:solidFill>
                <a:effectLst/>
                <a:latin typeface="Fira Code" panose="020B0809050000020004" pitchFamily="49" charset="0"/>
              </a:rPr>
              <a:t>()&lt;=</a:t>
            </a:r>
            <a:r>
              <a:rPr lang="en-US" altLang="zh-CN" sz="1100" b="0" dirty="0">
                <a:solidFill>
                  <a:srgbClr val="986801"/>
                </a:solidFill>
                <a:effectLst/>
                <a:latin typeface="Fira Code" panose="020B0809050000020004" pitchFamily="49" charset="0"/>
              </a:rPr>
              <a:t>3</a:t>
            </a:r>
            <a:r>
              <a:rPr lang="en-US" altLang="zh-CN" sz="1100" b="0" dirty="0">
                <a:solidFill>
                  <a:srgbClr val="383A42"/>
                </a:solidFill>
                <a:effectLst/>
                <a:latin typeface="Fira Code" panose="020B0809050000020004" pitchFamily="49" charset="0"/>
              </a:rPr>
              <a:t>){</a:t>
            </a:r>
          </a:p>
          <a:p>
            <a:r>
              <a:rPr lang="en-US" altLang="zh-CN" sz="1100" b="0" dirty="0">
                <a:solidFill>
                  <a:srgbClr val="383A42"/>
                </a:solidFill>
                <a:effectLst/>
                <a:latin typeface="Fira Code" panose="020B0809050000020004" pitchFamily="49" charset="0"/>
              </a:rPr>
              <a:t>            </a:t>
            </a:r>
            <a:r>
              <a:rPr lang="en-US" altLang="zh-CN" sz="1100" b="0" dirty="0">
                <a:solidFill>
                  <a:srgbClr val="A626A4"/>
                </a:solidFill>
                <a:effectLst/>
                <a:latin typeface="Fira Code" panose="020B0809050000020004" pitchFamily="49" charset="0"/>
              </a:rPr>
              <a:t>int</a:t>
            </a:r>
            <a:r>
              <a:rPr lang="en-US" altLang="zh-CN" sz="1100" b="0" dirty="0">
                <a:solidFill>
                  <a:srgbClr val="E45649"/>
                </a:solidFill>
                <a:effectLst/>
                <a:latin typeface="Fira Code" panose="020B0809050000020004" pitchFamily="49" charset="0"/>
              </a:rPr>
              <a:t> result</a:t>
            </a:r>
            <a:r>
              <a:rPr lang="en-US" altLang="zh-CN" sz="1100" b="0" dirty="0">
                <a:solidFill>
                  <a:srgbClr val="383A42"/>
                </a:solidFill>
                <a:effectLst/>
                <a:latin typeface="Fira Code" panose="020B0809050000020004" pitchFamily="49" charset="0"/>
              </a:rPr>
              <a:t>=</a:t>
            </a:r>
            <a:r>
              <a:rPr lang="en-US" altLang="zh-CN" sz="1100" b="0" dirty="0" err="1">
                <a:solidFill>
                  <a:srgbClr val="E45649"/>
                </a:solidFill>
                <a:effectLst/>
                <a:latin typeface="Fira Code" panose="020B0809050000020004" pitchFamily="49" charset="0"/>
              </a:rPr>
              <a:t>random</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nextInt</a:t>
            </a:r>
            <a:r>
              <a:rPr lang="en-US" altLang="zh-CN" sz="1100" b="0" dirty="0">
                <a:solidFill>
                  <a:srgbClr val="383A42"/>
                </a:solidFill>
                <a:effectLst/>
                <a:latin typeface="Fira Code" panose="020B0809050000020004" pitchFamily="49" charset="0"/>
              </a:rPr>
              <a:t>(</a:t>
            </a:r>
            <a:r>
              <a:rPr lang="en-US" altLang="zh-CN" sz="1100" b="0" dirty="0" err="1">
                <a:solidFill>
                  <a:srgbClr val="E45649"/>
                </a:solidFill>
                <a:effectLst/>
                <a:latin typeface="Fira Code" panose="020B0809050000020004" pitchFamily="49" charset="0"/>
              </a:rPr>
              <a:t>questionArrayList</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size</a:t>
            </a:r>
            <a:r>
              <a:rPr lang="en-US" altLang="zh-CN" sz="1100" b="0" dirty="0">
                <a:solidFill>
                  <a:srgbClr val="383A42"/>
                </a:solidFill>
                <a:effectLst/>
                <a:latin typeface="Fira Code" panose="020B0809050000020004" pitchFamily="49" charset="0"/>
              </a:rPr>
              <a:t>());</a:t>
            </a:r>
          </a:p>
          <a:p>
            <a:r>
              <a:rPr lang="en-US" altLang="zh-CN" sz="1100" b="0" dirty="0">
                <a:solidFill>
                  <a:srgbClr val="383A42"/>
                </a:solidFill>
                <a:effectLst/>
                <a:latin typeface="Fira Code" panose="020B0809050000020004" pitchFamily="49" charset="0"/>
              </a:rPr>
              <a:t>            </a:t>
            </a:r>
            <a:r>
              <a:rPr lang="en-US" altLang="zh-CN" sz="1100" b="0" dirty="0">
                <a:solidFill>
                  <a:srgbClr val="A626A4"/>
                </a:solidFill>
                <a:effectLst/>
                <a:latin typeface="Fira Code" panose="020B0809050000020004" pitchFamily="49" charset="0"/>
              </a:rPr>
              <a:t>if</a:t>
            </a:r>
            <a:r>
              <a:rPr lang="en-US" altLang="zh-CN" sz="1100" b="0" dirty="0">
                <a:solidFill>
                  <a:srgbClr val="383A42"/>
                </a:solidFill>
                <a:effectLst/>
                <a:latin typeface="Fira Code" panose="020B0809050000020004" pitchFamily="49" charset="0"/>
              </a:rPr>
              <a:t> (result!=</a:t>
            </a:r>
            <a:r>
              <a:rPr lang="en-US" altLang="zh-CN" sz="1100" b="0" dirty="0" err="1">
                <a:solidFill>
                  <a:srgbClr val="383A42"/>
                </a:solidFill>
                <a:effectLst/>
                <a:latin typeface="Fira Code" panose="020B0809050000020004" pitchFamily="49" charset="0"/>
              </a:rPr>
              <a:t>i</a:t>
            </a:r>
            <a:r>
              <a:rPr lang="en-US" altLang="zh-CN" sz="1100" b="0" dirty="0">
                <a:solidFill>
                  <a:srgbClr val="383A42"/>
                </a:solidFill>
                <a:effectLst/>
                <a:latin typeface="Fira Code" panose="020B0809050000020004" pitchFamily="49" charset="0"/>
              </a:rPr>
              <a:t>&amp;&amp;!</a:t>
            </a:r>
            <a:r>
              <a:rPr lang="en-US" altLang="zh-CN" sz="1100" b="0" dirty="0" err="1">
                <a:solidFill>
                  <a:srgbClr val="E45649"/>
                </a:solidFill>
                <a:effectLst/>
                <a:latin typeface="Fira Code" panose="020B0809050000020004" pitchFamily="49" charset="0"/>
              </a:rPr>
              <a:t>options</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contains</a:t>
            </a:r>
            <a:r>
              <a:rPr lang="en-US" altLang="zh-CN" sz="1100" b="0" dirty="0">
                <a:solidFill>
                  <a:srgbClr val="383A42"/>
                </a:solidFill>
                <a:effectLst/>
                <a:latin typeface="Fira Code" panose="020B0809050000020004" pitchFamily="49" charset="0"/>
              </a:rPr>
              <a:t>(result)){</a:t>
            </a:r>
          </a:p>
          <a:p>
            <a:r>
              <a:rPr lang="en-US" altLang="zh-CN" sz="1100" b="0" dirty="0">
                <a:solidFill>
                  <a:srgbClr val="383A42"/>
                </a:solidFill>
                <a:effectLst/>
                <a:latin typeface="Fira Code" panose="020B0809050000020004" pitchFamily="49" charset="0"/>
              </a:rPr>
              <a:t>                </a:t>
            </a:r>
            <a:r>
              <a:rPr lang="en-US" altLang="zh-CN" sz="1100" b="0" dirty="0" err="1">
                <a:solidFill>
                  <a:srgbClr val="E45649"/>
                </a:solidFill>
                <a:effectLst/>
                <a:latin typeface="Fira Code" panose="020B0809050000020004" pitchFamily="49" charset="0"/>
              </a:rPr>
              <a:t>options</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add</a:t>
            </a:r>
            <a:r>
              <a:rPr lang="en-US" altLang="zh-CN" sz="1100" b="0" dirty="0">
                <a:solidFill>
                  <a:srgbClr val="383A42"/>
                </a:solidFill>
                <a:effectLst/>
                <a:latin typeface="Fira Code" panose="020B0809050000020004" pitchFamily="49" charset="0"/>
              </a:rPr>
              <a:t>(result);</a:t>
            </a:r>
          </a:p>
          <a:p>
            <a:r>
              <a:rPr lang="en-US" altLang="zh-CN" sz="1100" b="0" dirty="0">
                <a:solidFill>
                  <a:srgbClr val="383A42"/>
                </a:solidFill>
                <a:effectLst/>
                <a:latin typeface="Fira Code" panose="020B0809050000020004" pitchFamily="49" charset="0"/>
              </a:rPr>
              <a:t>            }</a:t>
            </a:r>
          </a:p>
          <a:p>
            <a:r>
              <a:rPr lang="en-US" altLang="zh-CN" sz="1100" b="0" dirty="0">
                <a:solidFill>
                  <a:srgbClr val="383A42"/>
                </a:solidFill>
                <a:effectLst/>
                <a:latin typeface="Fira Code" panose="020B0809050000020004" pitchFamily="49" charset="0"/>
              </a:rPr>
              <a:t>        }</a:t>
            </a:r>
          </a:p>
          <a:p>
            <a:r>
              <a:rPr lang="en-US" altLang="zh-CN" sz="1100" b="0" dirty="0">
                <a:solidFill>
                  <a:srgbClr val="383A42"/>
                </a:solidFill>
                <a:effectLst/>
                <a:latin typeface="Fira Code" panose="020B0809050000020004" pitchFamily="49" charset="0"/>
              </a:rPr>
              <a:t>        </a:t>
            </a:r>
            <a:r>
              <a:rPr lang="en-US" altLang="zh-CN" sz="1100" b="0" dirty="0">
                <a:solidFill>
                  <a:srgbClr val="A626A4"/>
                </a:solidFill>
                <a:effectLst/>
                <a:latin typeface="Fira Code" panose="020B0809050000020004" pitchFamily="49" charset="0"/>
              </a:rPr>
              <a:t>int</a:t>
            </a:r>
            <a:r>
              <a:rPr lang="en-US" altLang="zh-CN" sz="1100" b="0" dirty="0">
                <a:solidFill>
                  <a:srgbClr val="E45649"/>
                </a:solidFill>
                <a:effectLst/>
                <a:latin typeface="Fira Code" panose="020B0809050000020004" pitchFamily="49" charset="0"/>
              </a:rPr>
              <a:t> result</a:t>
            </a:r>
            <a:r>
              <a:rPr lang="en-US" altLang="zh-CN" sz="1100" b="0" dirty="0">
                <a:solidFill>
                  <a:srgbClr val="383A42"/>
                </a:solidFill>
                <a:effectLst/>
                <a:latin typeface="Fira Code" panose="020B0809050000020004" pitchFamily="49" charset="0"/>
              </a:rPr>
              <a:t>=</a:t>
            </a:r>
            <a:r>
              <a:rPr lang="en-US" altLang="zh-CN" sz="1100" b="0" dirty="0" err="1">
                <a:solidFill>
                  <a:srgbClr val="E45649"/>
                </a:solidFill>
                <a:effectLst/>
                <a:latin typeface="Fira Code" panose="020B0809050000020004" pitchFamily="49" charset="0"/>
              </a:rPr>
              <a:t>random</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nextInt</a:t>
            </a:r>
            <a:r>
              <a:rPr lang="en-US" altLang="zh-CN" sz="1100" b="0" dirty="0">
                <a:solidFill>
                  <a:srgbClr val="383A42"/>
                </a:solidFill>
                <a:effectLst/>
                <a:latin typeface="Fira Code" panose="020B0809050000020004" pitchFamily="49" charset="0"/>
              </a:rPr>
              <a:t>(</a:t>
            </a:r>
            <a:r>
              <a:rPr lang="en-US" altLang="zh-CN" sz="1100" b="0" dirty="0">
                <a:solidFill>
                  <a:srgbClr val="986801"/>
                </a:solidFill>
                <a:effectLst/>
                <a:latin typeface="Fira Code" panose="020B0809050000020004" pitchFamily="49" charset="0"/>
              </a:rPr>
              <a:t>4</a:t>
            </a:r>
            <a:r>
              <a:rPr lang="en-US" altLang="zh-CN" sz="1100" b="0" dirty="0">
                <a:solidFill>
                  <a:srgbClr val="383A42"/>
                </a:solidFill>
                <a:effectLst/>
                <a:latin typeface="Fira Code" panose="020B0809050000020004" pitchFamily="49" charset="0"/>
              </a:rPr>
              <a:t>);</a:t>
            </a:r>
          </a:p>
          <a:p>
            <a:r>
              <a:rPr lang="en-US" altLang="zh-CN" sz="1100" b="0" dirty="0">
                <a:solidFill>
                  <a:srgbClr val="383A42"/>
                </a:solidFill>
                <a:effectLst/>
                <a:latin typeface="Fira Code" panose="020B0809050000020004" pitchFamily="49" charset="0"/>
              </a:rPr>
              <a:t>        </a:t>
            </a:r>
            <a:r>
              <a:rPr lang="en-US" altLang="zh-CN" sz="1100" b="0" dirty="0" err="1">
                <a:solidFill>
                  <a:srgbClr val="E45649"/>
                </a:solidFill>
                <a:effectLst/>
                <a:latin typeface="Fira Code" panose="020B0809050000020004" pitchFamily="49" charset="0"/>
              </a:rPr>
              <a:t>options</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add</a:t>
            </a:r>
            <a:r>
              <a:rPr lang="en-US" altLang="zh-CN" sz="1100" b="0" dirty="0">
                <a:solidFill>
                  <a:srgbClr val="383A42"/>
                </a:solidFill>
                <a:effectLst/>
                <a:latin typeface="Fira Code" panose="020B0809050000020004" pitchFamily="49" charset="0"/>
              </a:rPr>
              <a:t>(</a:t>
            </a:r>
            <a:r>
              <a:rPr lang="en-US" altLang="zh-CN" sz="1100" b="0" dirty="0" err="1">
                <a:solidFill>
                  <a:srgbClr val="383A42"/>
                </a:solidFill>
                <a:effectLst/>
                <a:latin typeface="Fira Code" panose="020B0809050000020004" pitchFamily="49" charset="0"/>
              </a:rPr>
              <a:t>result,i</a:t>
            </a:r>
            <a:r>
              <a:rPr lang="en-US" altLang="zh-CN" sz="1100" b="0" dirty="0">
                <a:solidFill>
                  <a:srgbClr val="383A42"/>
                </a:solidFill>
                <a:effectLst/>
                <a:latin typeface="Fira Code" panose="020B0809050000020004" pitchFamily="49" charset="0"/>
              </a:rPr>
              <a:t>);</a:t>
            </a:r>
          </a:p>
          <a:p>
            <a:r>
              <a:rPr lang="en-US" altLang="zh-CN" sz="1100" b="0" dirty="0">
                <a:solidFill>
                  <a:srgbClr val="383A42"/>
                </a:solidFill>
                <a:effectLst/>
                <a:latin typeface="Fira Code" panose="020B0809050000020004" pitchFamily="49" charset="0"/>
              </a:rPr>
              <a:t>        </a:t>
            </a:r>
            <a:r>
              <a:rPr lang="en-US" altLang="zh-CN" sz="1100" b="0" dirty="0" err="1">
                <a:solidFill>
                  <a:srgbClr val="E45649"/>
                </a:solidFill>
                <a:effectLst/>
                <a:latin typeface="Fira Code" panose="020B0809050000020004" pitchFamily="49" charset="0"/>
              </a:rPr>
              <a:t>questionArrayList</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get</a:t>
            </a:r>
            <a:r>
              <a:rPr lang="en-US" altLang="zh-CN" sz="1100" b="0" dirty="0">
                <a:solidFill>
                  <a:srgbClr val="383A42"/>
                </a:solidFill>
                <a:effectLst/>
                <a:latin typeface="Fira Code" panose="020B0809050000020004" pitchFamily="49" charset="0"/>
              </a:rPr>
              <a:t>(</a:t>
            </a:r>
            <a:r>
              <a:rPr lang="en-US" altLang="zh-CN" sz="1100" b="0" dirty="0" err="1">
                <a:solidFill>
                  <a:srgbClr val="383A42"/>
                </a:solidFill>
                <a:effectLst/>
                <a:latin typeface="Fira Code" panose="020B0809050000020004" pitchFamily="49" charset="0"/>
              </a:rPr>
              <a:t>i</a:t>
            </a:r>
            <a:r>
              <a:rPr lang="en-US" altLang="zh-CN" sz="1100" b="0" dirty="0">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setOptions</a:t>
            </a:r>
            <a:r>
              <a:rPr lang="en-US" altLang="zh-CN" sz="1100" b="0" dirty="0">
                <a:solidFill>
                  <a:srgbClr val="383A42"/>
                </a:solidFill>
                <a:effectLst/>
                <a:latin typeface="Fira Code" panose="020B0809050000020004" pitchFamily="49" charset="0"/>
              </a:rPr>
              <a:t>(options);</a:t>
            </a:r>
          </a:p>
          <a:p>
            <a:r>
              <a:rPr lang="en-US" altLang="zh-CN" sz="1100" b="0" dirty="0">
                <a:solidFill>
                  <a:srgbClr val="383A42"/>
                </a:solidFill>
                <a:effectLst/>
                <a:latin typeface="Fira Code" panose="020B0809050000020004" pitchFamily="49" charset="0"/>
              </a:rPr>
              <a:t>        </a:t>
            </a:r>
            <a:r>
              <a:rPr lang="en-US" altLang="zh-CN" sz="1100" b="0" dirty="0" err="1">
                <a:solidFill>
                  <a:srgbClr val="E45649"/>
                </a:solidFill>
                <a:effectLst/>
                <a:latin typeface="Fira Code" panose="020B0809050000020004" pitchFamily="49" charset="0"/>
              </a:rPr>
              <a:t>questionArrayList</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get</a:t>
            </a:r>
            <a:r>
              <a:rPr lang="en-US" altLang="zh-CN" sz="1100" b="0" dirty="0">
                <a:solidFill>
                  <a:srgbClr val="383A42"/>
                </a:solidFill>
                <a:effectLst/>
                <a:latin typeface="Fira Code" panose="020B0809050000020004" pitchFamily="49" charset="0"/>
              </a:rPr>
              <a:t>(</a:t>
            </a:r>
            <a:r>
              <a:rPr lang="en-US" altLang="zh-CN" sz="1100" b="0" dirty="0" err="1">
                <a:solidFill>
                  <a:srgbClr val="383A42"/>
                </a:solidFill>
                <a:effectLst/>
                <a:latin typeface="Fira Code" panose="020B0809050000020004" pitchFamily="49" charset="0"/>
              </a:rPr>
              <a:t>i</a:t>
            </a:r>
            <a:r>
              <a:rPr lang="en-US" altLang="zh-CN" sz="1100" b="0" dirty="0">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setAnswer</a:t>
            </a:r>
            <a:r>
              <a:rPr lang="en-US" altLang="zh-CN" sz="1100" b="0" dirty="0">
                <a:solidFill>
                  <a:srgbClr val="383A42"/>
                </a:solidFill>
                <a:effectLst/>
                <a:latin typeface="Fira Code" panose="020B0809050000020004" pitchFamily="49" charset="0"/>
              </a:rPr>
              <a:t>(result);</a:t>
            </a:r>
          </a:p>
          <a:p>
            <a:r>
              <a:rPr lang="en-US" altLang="zh-CN" sz="1100" b="0" dirty="0">
                <a:solidFill>
                  <a:srgbClr val="383A42"/>
                </a:solidFill>
                <a:effectLst/>
                <a:latin typeface="Fira Code" panose="020B0809050000020004" pitchFamily="49" charset="0"/>
              </a:rPr>
              <a:t>        </a:t>
            </a:r>
            <a:r>
              <a:rPr lang="en-US" altLang="zh-CN" sz="1100" b="0" dirty="0" err="1">
                <a:solidFill>
                  <a:srgbClr val="E45649"/>
                </a:solidFill>
                <a:effectLst/>
                <a:latin typeface="Fira Code" panose="020B0809050000020004" pitchFamily="49" charset="0"/>
              </a:rPr>
              <a:t>isCorrectList</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add</a:t>
            </a:r>
            <a:r>
              <a:rPr lang="en-US" altLang="zh-CN" sz="1100" b="0" dirty="0">
                <a:solidFill>
                  <a:srgbClr val="383A42"/>
                </a:solidFill>
                <a:effectLst/>
                <a:latin typeface="Fira Code" panose="020B0809050000020004" pitchFamily="49" charset="0"/>
              </a:rPr>
              <a:t>(</a:t>
            </a:r>
            <a:r>
              <a:rPr lang="en-US" altLang="zh-CN" sz="1100" b="0" dirty="0">
                <a:solidFill>
                  <a:srgbClr val="986801"/>
                </a:solidFill>
                <a:effectLst/>
                <a:latin typeface="Fira Code" panose="020B0809050000020004" pitchFamily="49" charset="0"/>
              </a:rPr>
              <a:t>false</a:t>
            </a:r>
            <a:r>
              <a:rPr lang="en-US" altLang="zh-CN" sz="1100" b="0" dirty="0">
                <a:solidFill>
                  <a:srgbClr val="383A42"/>
                </a:solidFill>
                <a:effectLst/>
                <a:latin typeface="Fira Code" panose="020B0809050000020004" pitchFamily="49" charset="0"/>
              </a:rPr>
              <a:t>);</a:t>
            </a:r>
          </a:p>
          <a:p>
            <a:r>
              <a:rPr lang="en-US" altLang="zh-CN" sz="1100" b="0" dirty="0">
                <a:solidFill>
                  <a:srgbClr val="383A42"/>
                </a:solidFill>
                <a:effectLst/>
                <a:latin typeface="Fira Code" panose="020B0809050000020004" pitchFamily="49" charset="0"/>
              </a:rPr>
              <a:t>        </a:t>
            </a:r>
            <a:r>
              <a:rPr lang="en-US" altLang="zh-CN" sz="1100" b="0" dirty="0" err="1">
                <a:solidFill>
                  <a:srgbClr val="E45649"/>
                </a:solidFill>
                <a:effectLst/>
                <a:latin typeface="Fira Code" panose="020B0809050000020004" pitchFamily="49" charset="0"/>
              </a:rPr>
              <a:t>userAnswer</a:t>
            </a:r>
            <a:r>
              <a:rPr lang="en-US" altLang="zh-CN" sz="1100" b="0" dirty="0" err="1">
                <a:solidFill>
                  <a:srgbClr val="383A42"/>
                </a:solidFill>
                <a:effectLst/>
                <a:latin typeface="Fira Code" panose="020B0809050000020004" pitchFamily="49" charset="0"/>
              </a:rPr>
              <a:t>.</a:t>
            </a:r>
            <a:r>
              <a:rPr lang="en-US" altLang="zh-CN" sz="1100" b="0" dirty="0" err="1">
                <a:solidFill>
                  <a:srgbClr val="4078F2"/>
                </a:solidFill>
                <a:effectLst/>
                <a:latin typeface="Fira Code" panose="020B0809050000020004" pitchFamily="49" charset="0"/>
              </a:rPr>
              <a:t>add</a:t>
            </a:r>
            <a:r>
              <a:rPr lang="en-US" altLang="zh-CN" sz="1100" b="0" dirty="0">
                <a:solidFill>
                  <a:srgbClr val="383A42"/>
                </a:solidFill>
                <a:effectLst/>
                <a:latin typeface="Fira Code" panose="020B0809050000020004" pitchFamily="49" charset="0"/>
              </a:rPr>
              <a:t>(</a:t>
            </a:r>
            <a:r>
              <a:rPr lang="en-US" altLang="zh-CN" sz="1100" b="0" dirty="0">
                <a:solidFill>
                  <a:srgbClr val="986801"/>
                </a:solidFill>
                <a:effectLst/>
                <a:latin typeface="Fira Code" panose="020B0809050000020004" pitchFamily="49" charset="0"/>
              </a:rPr>
              <a:t>4</a:t>
            </a:r>
            <a:r>
              <a:rPr lang="en-US" altLang="zh-CN" sz="1100" b="0" dirty="0">
                <a:solidFill>
                  <a:srgbClr val="383A42"/>
                </a:solidFill>
                <a:effectLst/>
                <a:latin typeface="Fira Code" panose="020B0809050000020004" pitchFamily="49" charset="0"/>
              </a:rPr>
              <a:t>);</a:t>
            </a:r>
          </a:p>
          <a:p>
            <a:r>
              <a:rPr lang="en-US" altLang="zh-CN" sz="1100" b="0" dirty="0">
                <a:solidFill>
                  <a:srgbClr val="383A42"/>
                </a:solidFill>
                <a:effectLst/>
                <a:latin typeface="Fira Code" panose="020B0809050000020004" pitchFamily="49" charset="0"/>
              </a:rPr>
              <a:t>    }</a:t>
            </a:r>
          </a:p>
          <a:p>
            <a:r>
              <a:rPr lang="en-US" altLang="zh-CN" sz="1100" b="0" dirty="0">
                <a:solidFill>
                  <a:srgbClr val="383A42"/>
                </a:solidFill>
                <a:effectLst/>
                <a:latin typeface="Fira Code" panose="020B0809050000020004" pitchFamily="49" charset="0"/>
              </a:rPr>
              <a:t>}</a:t>
            </a:r>
          </a:p>
        </p:txBody>
      </p:sp>
      <p:sp>
        <p:nvSpPr>
          <p:cNvPr id="7" name="Content Placeholder 2">
            <a:extLst>
              <a:ext uri="{FF2B5EF4-FFF2-40B4-BE49-F238E27FC236}">
                <a16:creationId xmlns:a16="http://schemas.microsoft.com/office/drawing/2014/main" id="{37A005BF-43E7-41FF-8446-036AB09102D1}"/>
              </a:ext>
            </a:extLst>
          </p:cNvPr>
          <p:cNvSpPr>
            <a:spLocks noGrp="1"/>
          </p:cNvSpPr>
          <p:nvPr>
            <p:ph idx="1"/>
          </p:nvPr>
        </p:nvSpPr>
        <p:spPr>
          <a:xfrm>
            <a:off x="7449424" y="2149641"/>
            <a:ext cx="3706254" cy="3785651"/>
          </a:xfrm>
        </p:spPr>
        <p:txBody>
          <a:bodyPr/>
          <a:lstStyle/>
          <a:p>
            <a:r>
              <a:rPr lang="en-US" altLang="zh-CN" dirty="0"/>
              <a:t>The application will choose 3 other question’s answer, mix them with the answer into an array and store them in the object.</a:t>
            </a:r>
          </a:p>
          <a:p>
            <a:r>
              <a:rPr lang="en-US" altLang="zh-CN" dirty="0"/>
              <a:t>Initialize </a:t>
            </a:r>
            <a:r>
              <a:rPr lang="en-US" altLang="zh-CN" b="1" i="1" dirty="0" err="1"/>
              <a:t>isCorrectList</a:t>
            </a:r>
            <a:r>
              <a:rPr lang="en-US" altLang="zh-CN" dirty="0"/>
              <a:t> and </a:t>
            </a:r>
            <a:r>
              <a:rPr lang="en-US" altLang="zh-CN" b="1" i="1" dirty="0" err="1"/>
              <a:t>userAnswer</a:t>
            </a:r>
            <a:r>
              <a:rPr lang="en-US" altLang="zh-CN" b="1" i="1" dirty="0"/>
              <a:t>.</a:t>
            </a:r>
          </a:p>
        </p:txBody>
      </p:sp>
      <p:sp>
        <p:nvSpPr>
          <p:cNvPr id="8" name="TextBox 7">
            <a:extLst>
              <a:ext uri="{FF2B5EF4-FFF2-40B4-BE49-F238E27FC236}">
                <a16:creationId xmlns:a16="http://schemas.microsoft.com/office/drawing/2014/main" id="{B9F4452E-FBD9-42FB-AE45-66048418A421}"/>
              </a:ext>
            </a:extLst>
          </p:cNvPr>
          <p:cNvSpPr txBox="1"/>
          <p:nvPr/>
        </p:nvSpPr>
        <p:spPr>
          <a:xfrm>
            <a:off x="6255250" y="4427187"/>
            <a:ext cx="6094602" cy="1200329"/>
          </a:xfrm>
          <a:prstGeom prst="rect">
            <a:avLst/>
          </a:prstGeom>
          <a:noFill/>
        </p:spPr>
        <p:txBody>
          <a:bodyPr wrap="square">
            <a:spAutoFit/>
          </a:bodyPr>
          <a:lstStyle/>
          <a:p>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while</a:t>
            </a:r>
            <a:r>
              <a:rPr lang="en-US" altLang="zh-CN" sz="1200" b="0" dirty="0">
                <a:solidFill>
                  <a:srgbClr val="383A42"/>
                </a:solidFill>
                <a:effectLst/>
                <a:latin typeface="Fira Code" panose="020B0809050000020004" pitchFamily="49" charset="0"/>
              </a:rPr>
              <a:t>(</a:t>
            </a:r>
            <a:r>
              <a:rPr lang="en-US" altLang="zh-CN" sz="1200" b="0" dirty="0" err="1">
                <a:solidFill>
                  <a:srgbClr val="E45649"/>
                </a:solidFill>
                <a:effectLst/>
                <a:latin typeface="Fira Code" panose="020B0809050000020004" pitchFamily="49" charset="0"/>
              </a:rPr>
              <a:t>options</a:t>
            </a:r>
            <a:r>
              <a:rPr lang="en-US" altLang="zh-CN" sz="1200" b="0" dirty="0" err="1">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size</a:t>
            </a:r>
            <a:r>
              <a:rPr lang="en-US" altLang="zh-CN" sz="1200" b="0" dirty="0">
                <a:solidFill>
                  <a:srgbClr val="383A42"/>
                </a:solidFill>
                <a:effectLst/>
                <a:latin typeface="Fira Code" panose="020B0809050000020004" pitchFamily="49" charset="0"/>
              </a:rPr>
              <a:t>()&lt;=</a:t>
            </a:r>
            <a:r>
              <a:rPr lang="en-US" altLang="zh-CN" sz="1200" b="0" dirty="0">
                <a:solidFill>
                  <a:srgbClr val="986801"/>
                </a:solidFill>
                <a:effectLst/>
                <a:latin typeface="Fira Code" panose="020B0809050000020004" pitchFamily="49" charset="0"/>
              </a:rPr>
              <a:t>3</a:t>
            </a:r>
            <a:r>
              <a:rPr lang="en-US" altLang="zh-CN" sz="1200" b="0" dirty="0">
                <a:solidFill>
                  <a:srgbClr val="383A42"/>
                </a:solidFill>
                <a:effectLst/>
                <a:latin typeface="Fira Code" panose="020B0809050000020004" pitchFamily="49" charset="0"/>
              </a:rPr>
              <a:t>){</a:t>
            </a:r>
          </a:p>
          <a:p>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int</a:t>
            </a:r>
            <a:r>
              <a:rPr lang="en-US" altLang="zh-CN" sz="1200" b="0" dirty="0">
                <a:solidFill>
                  <a:srgbClr val="E45649"/>
                </a:solidFill>
                <a:effectLst/>
                <a:latin typeface="Fira Code" panose="020B0809050000020004" pitchFamily="49" charset="0"/>
              </a:rPr>
              <a:t> result</a:t>
            </a:r>
            <a:r>
              <a:rPr lang="en-US" altLang="zh-CN" sz="1200" b="0" dirty="0">
                <a:solidFill>
                  <a:srgbClr val="383A42"/>
                </a:solidFill>
                <a:effectLst/>
                <a:latin typeface="Fira Code" panose="020B0809050000020004" pitchFamily="49" charset="0"/>
              </a:rPr>
              <a:t>=</a:t>
            </a:r>
            <a:r>
              <a:rPr lang="en-US" altLang="zh-CN" sz="1200" b="0" dirty="0" err="1">
                <a:solidFill>
                  <a:srgbClr val="E45649"/>
                </a:solidFill>
                <a:effectLst/>
                <a:latin typeface="Fira Code" panose="020B0809050000020004" pitchFamily="49" charset="0"/>
              </a:rPr>
              <a:t>random</a:t>
            </a:r>
            <a:r>
              <a:rPr lang="en-US" altLang="zh-CN" sz="1200" b="0" dirty="0" err="1">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nextInt</a:t>
            </a:r>
            <a:r>
              <a:rPr lang="en-US" altLang="zh-CN" sz="1200" b="0" dirty="0">
                <a:solidFill>
                  <a:srgbClr val="383A42"/>
                </a:solidFill>
                <a:effectLst/>
                <a:latin typeface="Fira Code" panose="020B0809050000020004" pitchFamily="49" charset="0"/>
              </a:rPr>
              <a:t>(</a:t>
            </a:r>
            <a:r>
              <a:rPr lang="en-US" altLang="zh-CN" sz="1200" b="0" dirty="0" err="1">
                <a:solidFill>
                  <a:srgbClr val="E45649"/>
                </a:solidFill>
                <a:effectLst/>
                <a:latin typeface="Fira Code" panose="020B0809050000020004" pitchFamily="49" charset="0"/>
              </a:rPr>
              <a:t>questionArrayList</a:t>
            </a:r>
            <a:r>
              <a:rPr lang="en-US" altLang="zh-CN" sz="1200" b="0" dirty="0" err="1">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size</a:t>
            </a:r>
            <a:r>
              <a:rPr lang="en-US" altLang="zh-CN" sz="1200" b="0" dirty="0">
                <a:solidFill>
                  <a:srgbClr val="383A42"/>
                </a:solidFill>
                <a:effectLst/>
                <a:latin typeface="Fira Code" panose="020B0809050000020004" pitchFamily="49" charset="0"/>
              </a:rPr>
              <a:t>());</a:t>
            </a:r>
          </a:p>
          <a:p>
            <a:r>
              <a:rPr lang="en-US" altLang="zh-CN" sz="1200" b="0" dirty="0">
                <a:solidFill>
                  <a:srgbClr val="383A42"/>
                </a:solidFill>
                <a:effectLst/>
                <a:latin typeface="Fira Code" panose="020B0809050000020004" pitchFamily="49" charset="0"/>
              </a:rPr>
              <a:t>    </a:t>
            </a:r>
            <a:r>
              <a:rPr lang="en-US" altLang="zh-CN" sz="1200" b="0" dirty="0">
                <a:solidFill>
                  <a:srgbClr val="A626A4"/>
                </a:solidFill>
                <a:effectLst/>
                <a:latin typeface="Fira Code" panose="020B0809050000020004" pitchFamily="49" charset="0"/>
              </a:rPr>
              <a:t>if</a:t>
            </a:r>
            <a:r>
              <a:rPr lang="en-US" altLang="zh-CN" sz="1200" b="0" dirty="0">
                <a:solidFill>
                  <a:srgbClr val="383A42"/>
                </a:solidFill>
                <a:effectLst/>
                <a:latin typeface="Fira Code" panose="020B0809050000020004" pitchFamily="49" charset="0"/>
              </a:rPr>
              <a:t> (result!=</a:t>
            </a:r>
            <a:r>
              <a:rPr lang="en-US" altLang="zh-CN" sz="1200" b="0" dirty="0" err="1">
                <a:solidFill>
                  <a:srgbClr val="383A42"/>
                </a:solidFill>
                <a:effectLst/>
                <a:latin typeface="Fira Code" panose="020B0809050000020004" pitchFamily="49" charset="0"/>
              </a:rPr>
              <a:t>i</a:t>
            </a:r>
            <a:r>
              <a:rPr lang="en-US" altLang="zh-CN" sz="1200" b="0" dirty="0">
                <a:solidFill>
                  <a:srgbClr val="383A42"/>
                </a:solidFill>
                <a:effectLst/>
                <a:latin typeface="Fira Code" panose="020B0809050000020004" pitchFamily="49" charset="0"/>
              </a:rPr>
              <a:t>&amp;&amp;!</a:t>
            </a:r>
            <a:r>
              <a:rPr lang="en-US" altLang="zh-CN" sz="1200" b="0" dirty="0" err="1">
                <a:solidFill>
                  <a:srgbClr val="E45649"/>
                </a:solidFill>
                <a:effectLst/>
                <a:latin typeface="Fira Code" panose="020B0809050000020004" pitchFamily="49" charset="0"/>
              </a:rPr>
              <a:t>options</a:t>
            </a:r>
            <a:r>
              <a:rPr lang="en-US" altLang="zh-CN" sz="1200" b="0" dirty="0" err="1">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contains</a:t>
            </a:r>
            <a:r>
              <a:rPr lang="en-US" altLang="zh-CN" sz="1200" b="0" dirty="0">
                <a:solidFill>
                  <a:srgbClr val="383A42"/>
                </a:solidFill>
                <a:effectLst/>
                <a:latin typeface="Fira Code" panose="020B0809050000020004" pitchFamily="49" charset="0"/>
              </a:rPr>
              <a:t>(result)){</a:t>
            </a:r>
          </a:p>
          <a:p>
            <a:r>
              <a:rPr lang="en-US" altLang="zh-CN" sz="1200" b="0" dirty="0">
                <a:solidFill>
                  <a:srgbClr val="383A42"/>
                </a:solidFill>
                <a:effectLst/>
                <a:latin typeface="Fira Code" panose="020B0809050000020004" pitchFamily="49" charset="0"/>
              </a:rPr>
              <a:t>        </a:t>
            </a:r>
            <a:r>
              <a:rPr lang="en-US" altLang="zh-CN" sz="1200" b="0" dirty="0" err="1">
                <a:solidFill>
                  <a:srgbClr val="E45649"/>
                </a:solidFill>
                <a:effectLst/>
                <a:latin typeface="Fira Code" panose="020B0809050000020004" pitchFamily="49" charset="0"/>
              </a:rPr>
              <a:t>options</a:t>
            </a:r>
            <a:r>
              <a:rPr lang="en-US" altLang="zh-CN" sz="1200" b="0" dirty="0" err="1">
                <a:solidFill>
                  <a:srgbClr val="383A42"/>
                </a:solidFill>
                <a:effectLst/>
                <a:latin typeface="Fira Code" panose="020B0809050000020004" pitchFamily="49" charset="0"/>
              </a:rPr>
              <a:t>.</a:t>
            </a:r>
            <a:r>
              <a:rPr lang="en-US" altLang="zh-CN" sz="1200" b="0" dirty="0" err="1">
                <a:solidFill>
                  <a:srgbClr val="4078F2"/>
                </a:solidFill>
                <a:effectLst/>
                <a:latin typeface="Fira Code" panose="020B0809050000020004" pitchFamily="49" charset="0"/>
              </a:rPr>
              <a:t>add</a:t>
            </a:r>
            <a:r>
              <a:rPr lang="en-US" altLang="zh-CN" sz="1200" b="0" dirty="0">
                <a:solidFill>
                  <a:srgbClr val="383A42"/>
                </a:solidFill>
                <a:effectLst/>
                <a:latin typeface="Fira Code" panose="020B0809050000020004" pitchFamily="49" charset="0"/>
              </a:rPr>
              <a:t>(result);</a:t>
            </a:r>
          </a:p>
          <a:p>
            <a:r>
              <a:rPr lang="en-US" altLang="zh-CN" sz="1200" b="0" dirty="0">
                <a:solidFill>
                  <a:srgbClr val="383A42"/>
                </a:solidFill>
                <a:effectLst/>
                <a:latin typeface="Fira Code" panose="020B0809050000020004" pitchFamily="49" charset="0"/>
              </a:rPr>
              <a:t>    }</a:t>
            </a:r>
          </a:p>
          <a:p>
            <a:r>
              <a:rPr lang="en-US" altLang="zh-CN" sz="1200" b="0" dirty="0">
                <a:solidFill>
                  <a:srgbClr val="383A42"/>
                </a:solidFill>
                <a:effectLst/>
                <a:latin typeface="Fira Code" panose="020B0809050000020004" pitchFamily="49" charset="0"/>
              </a:rPr>
              <a:t>}</a:t>
            </a:r>
          </a:p>
        </p:txBody>
      </p:sp>
    </p:spTree>
    <p:extLst>
      <p:ext uri="{BB962C8B-B14F-4D97-AF65-F5344CB8AC3E}">
        <p14:creationId xmlns:p14="http://schemas.microsoft.com/office/powerpoint/2010/main" val="2375817251"/>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{4E8EAE1E-440E-4504-9853-AD4952FE1F94}tf56160789_win32</Template>
  <TotalTime>1234</TotalTime>
  <Words>2170</Words>
  <Application>Microsoft Office PowerPoint</Application>
  <PresentationFormat>Widescreen</PresentationFormat>
  <Paragraphs>174</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Bookman Old Style</vt:lpstr>
      <vt:lpstr>Calibri</vt:lpstr>
      <vt:lpstr>Fira Code</vt:lpstr>
      <vt:lpstr>Franklin Gothic Book</vt:lpstr>
      <vt:lpstr>1_RetrospectVTI</vt:lpstr>
      <vt:lpstr>Course Project CISC3002</vt:lpstr>
      <vt:lpstr>Introduction</vt:lpstr>
      <vt:lpstr>Details-Login/ Logout</vt:lpstr>
      <vt:lpstr>Details-Update data</vt:lpstr>
      <vt:lpstr>Details-Downloading</vt:lpstr>
      <vt:lpstr>Details-Quiz</vt:lpstr>
      <vt:lpstr>Details-Quiz</vt:lpstr>
      <vt:lpstr>Details-The random questions</vt:lpstr>
      <vt:lpstr>Details-The random questions</vt:lpstr>
      <vt:lpstr>Details-Countdown Timer</vt:lpstr>
      <vt:lpstr>Details-Cover image</vt:lpstr>
      <vt:lpstr>Details-Music Seek Bar</vt:lpstr>
      <vt:lpstr>Details-Previous and Next button</vt:lpstr>
      <vt:lpstr>Details-Submit</vt:lpstr>
      <vt:lpstr>Details-Life-cycle of App</vt:lpstr>
      <vt:lpstr>Details- Full marks</vt:lpstr>
      <vt:lpstr>Implementations-Rotation</vt:lpstr>
      <vt:lpstr>Implementations-Rotation</vt:lpstr>
      <vt:lpstr>Handling of Exceptions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Project CISC3002</dc:title>
  <dc:creator>Abraham Box</dc:creator>
  <cp:lastModifiedBy>Abraham Box</cp:lastModifiedBy>
  <cp:revision>11</cp:revision>
  <dcterms:created xsi:type="dcterms:W3CDTF">2021-05-18T21:57:28Z</dcterms:created>
  <dcterms:modified xsi:type="dcterms:W3CDTF">2021-05-19T18:32:16Z</dcterms:modified>
</cp:coreProperties>
</file>

<file path=docProps/thumbnail.jpeg>
</file>